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sldIdLst>
    <p:sldId id="257" r:id="rId3"/>
    <p:sldId id="380" r:id="rId4"/>
    <p:sldId id="374" r:id="rId5"/>
    <p:sldId id="368" r:id="rId6"/>
    <p:sldId id="286" r:id="rId7"/>
    <p:sldId id="381" r:id="rId8"/>
    <p:sldId id="382" r:id="rId9"/>
    <p:sldId id="383" r:id="rId10"/>
    <p:sldId id="384" r:id="rId11"/>
    <p:sldId id="373" r:id="rId12"/>
    <p:sldId id="367" r:id="rId13"/>
    <p:sldId id="385" r:id="rId14"/>
    <p:sldId id="388" r:id="rId15"/>
  </p:sldIdLst>
  <p:sldSz cx="10801350" cy="6858000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cy Yadira Atuesta Guzman" initials="NYAG" lastIdx="1" clrIdx="0">
    <p:extLst>
      <p:ext uri="{19B8F6BF-5375-455C-9EA6-DF929625EA0E}">
        <p15:presenceInfo xmlns:p15="http://schemas.microsoft.com/office/powerpoint/2012/main" userId="S-1-5-21-902005999-1886922140-1485481440-310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C33"/>
    <a:srgbClr val="FFC000"/>
    <a:srgbClr val="FFFFFF"/>
    <a:srgbClr val="B6CEFC"/>
    <a:srgbClr val="A4C2F4"/>
    <a:srgbClr val="CFDEFC"/>
    <a:srgbClr val="FF9A05"/>
    <a:srgbClr val="E68E00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92" y="54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697F70-09E2-4F93-BBDC-14E1F5419609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35050" y="1162050"/>
            <a:ext cx="4940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F195CC-9247-41CA-9C79-98718F4165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67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93713" y="757238"/>
            <a:ext cx="5961062" cy="378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694874" y="4794506"/>
            <a:ext cx="5558988" cy="4542163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250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5050" y="1162050"/>
            <a:ext cx="4940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2920C4-B9DF-4594-90B4-2EF5E276B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69" y="1122363"/>
            <a:ext cx="81010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D4A96F-3C01-4714-B982-BD8BEAF0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169" y="3602038"/>
            <a:ext cx="81010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ACACB8B-2072-4B56-8752-0978267B8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8F4B-A9DE-4194-AD59-CC934CCFA68F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570F592-6215-4B92-9F7C-30C8C023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5A8BA5B-C4C9-4E93-BB5A-EB5F04FC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FD6A-D1A1-4EE9-9727-D483BFD6FA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19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64D1E8-930D-4C4E-9723-4AC1AF7E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8A4B127-FB58-41EA-BDC8-77E2D5875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2492168-65DF-47D4-99DD-89FFA410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8F4B-A9DE-4194-AD59-CC934CCFA68F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C564C6A-9716-444B-8A1C-2915A0E3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05DF432-31BA-4D47-AFFC-4244EE8FB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FD6A-D1A1-4EE9-9727-D483BFD6FA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13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C64351D-0E55-4A54-966C-0570B608F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9717" y="365125"/>
            <a:ext cx="232904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DCCA7F2-53AF-4243-B71F-3391C567F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594" y="365125"/>
            <a:ext cx="6852106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88DBBEF-A59F-46D3-9189-36815691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8F4B-A9DE-4194-AD59-CC934CCFA68F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3D12734-418A-421F-851A-D862FAAC2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5B4109-27E7-4441-9DFC-4CED5A28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FD6A-D1A1-4EE9-9727-D483BFD6FA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38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9847486" y="72861"/>
            <a:ext cx="648152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9847486" y="-28739"/>
            <a:ext cx="648152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933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7657827" y="0"/>
            <a:ext cx="31493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1297565" y="6474856"/>
            <a:ext cx="5071106" cy="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8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04718" y="3104563"/>
            <a:ext cx="4679232" cy="1112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758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49;p8">
            <a:extLst>
              <a:ext uri="{FF2B5EF4-FFF2-40B4-BE49-F238E27FC236}">
                <a16:creationId xmlns:a16="http://schemas.microsoft.com/office/drawing/2014/main" xmlns="" id="{90A3A190-601F-4684-9C56-502BC5566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82" y="131234"/>
            <a:ext cx="2192149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100"/>
              <a:defRPr/>
            </a:pPr>
            <a:r>
              <a:rPr lang="es-CO" altLang="es-MX" sz="800">
                <a:solidFill>
                  <a:srgbClr val="0066CD"/>
                </a:solidFill>
                <a:latin typeface="Work Sans Light" charset="0"/>
                <a:cs typeface="Work Sans Light" charset="0"/>
                <a:sym typeface="Work Sans Light" charset="0"/>
              </a:rPr>
              <a:t>Presidencia de la República de Colombia</a:t>
            </a:r>
            <a:endParaRPr lang="es-MX" altLang="es-MX" sz="800">
              <a:solidFill>
                <a:srgbClr val="0066CD"/>
              </a:solidFill>
              <a:latin typeface="Work Sans Light" charset="0"/>
              <a:cs typeface="Work Sans Light" charset="0"/>
              <a:sym typeface="Work Sans Light" charset="0"/>
            </a:endParaRPr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34074" y="2310703"/>
            <a:ext cx="3856639" cy="85359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4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451807" y="4002323"/>
            <a:ext cx="2224766" cy="591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451288" y="3404467"/>
            <a:ext cx="2224766" cy="591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4451807" y="4587704"/>
            <a:ext cx="2224766" cy="591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4451807" y="5229340"/>
            <a:ext cx="2224766" cy="591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689189" y="3493373"/>
            <a:ext cx="678983" cy="363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7520281" y="4002323"/>
            <a:ext cx="2224766" cy="591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689188" y="4119593"/>
            <a:ext cx="678983" cy="363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690046" y="4700027"/>
            <a:ext cx="678983" cy="363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690046" y="5343288"/>
            <a:ext cx="678983" cy="363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7519763" y="3410923"/>
            <a:ext cx="2224766" cy="591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7520281" y="4594160"/>
            <a:ext cx="2224766" cy="591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7519234" y="5235796"/>
            <a:ext cx="2224766" cy="591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6757664" y="3499829"/>
            <a:ext cx="678983" cy="363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6757663" y="4126049"/>
            <a:ext cx="678983" cy="363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6758522" y="4706483"/>
            <a:ext cx="678983" cy="363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6758522" y="5349744"/>
            <a:ext cx="678983" cy="363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397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14">
            <a:extLst>
              <a:ext uri="{FF2B5EF4-FFF2-40B4-BE49-F238E27FC236}">
                <a16:creationId xmlns:a16="http://schemas.microsoft.com/office/drawing/2014/main" xmlns="" id="{BDA77EFB-13D7-40EC-AAC7-2A8FF447D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745" y="6402920"/>
            <a:ext cx="540630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600"/>
              <a:defRPr/>
            </a:pPr>
            <a:r>
              <a:rPr lang="es-CO" altLang="es-MX" sz="800">
                <a:solidFill>
                  <a:srgbClr val="0054BC"/>
                </a:solidFill>
                <a:latin typeface="Work Sans" charset="0"/>
                <a:cs typeface="Work Sans" charset="0"/>
                <a:sym typeface="Work Sans" charset="0"/>
              </a:rPr>
              <a:t>Esta presentación es propiedad intelectual controlada y producida por la Presidencia de la República.</a:t>
            </a:r>
            <a:endParaRPr lang="es-MX" altLang="es-MX" sz="800">
              <a:solidFill>
                <a:srgbClr val="0054BC"/>
              </a:solidFill>
              <a:latin typeface="Work Sans" charset="0"/>
              <a:cs typeface="Work Sans" charset="0"/>
              <a:sym typeface="Work Sans" charset="0"/>
            </a:endParaRPr>
          </a:p>
        </p:txBody>
      </p:sp>
      <p:sp>
        <p:nvSpPr>
          <p:cNvPr id="3" name="Google Shape;69;p9">
            <a:extLst>
              <a:ext uri="{FF2B5EF4-FFF2-40B4-BE49-F238E27FC236}">
                <a16:creationId xmlns:a16="http://schemas.microsoft.com/office/drawing/2014/main" xmlns="" id="{57E6DCC6-28C2-4443-AF97-75AD5562F6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4424" y="141818"/>
            <a:ext cx="2190274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100"/>
              <a:defRPr/>
            </a:pPr>
            <a:r>
              <a:rPr lang="es-CO" altLang="es-MX" sz="800">
                <a:solidFill>
                  <a:srgbClr val="0066CD"/>
                </a:solidFill>
                <a:latin typeface="Work Sans Light" charset="0"/>
                <a:cs typeface="Work Sans Light" charset="0"/>
                <a:sym typeface="Work Sans Light" charset="0"/>
              </a:rPr>
              <a:t>Presidencia de la República de Colombia</a:t>
            </a:r>
            <a:endParaRPr lang="es-MX" altLang="es-MX" sz="800">
              <a:solidFill>
                <a:srgbClr val="0066CD"/>
              </a:solidFill>
              <a:latin typeface="Work Sans Light" charset="0"/>
              <a:cs typeface="Work Sans Light" charset="0"/>
              <a:sym typeface="Work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55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>
  <p:cSld name="Diapositiva de título">
    <p:bg>
      <p:bgPr>
        <a:solidFill>
          <a:srgbClr val="2D6D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xmlns="" id="{0F63AE76-96F8-4406-BD20-CEED12016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6858" y="71970"/>
            <a:ext cx="648831" cy="5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ts val="700"/>
              <a:defRPr/>
            </a:pPr>
            <a:fld id="{D38C4F68-8701-4C9B-BFB8-92AA638EE393}" type="slidenum">
              <a:rPr lang="es-CO" altLang="es-MX" sz="933" smtClean="0">
                <a:solidFill>
                  <a:srgbClr val="0054BC"/>
                </a:solidFill>
                <a:latin typeface="Work Sans" charset="0"/>
                <a:cs typeface="Work Sans" charset="0"/>
                <a:sym typeface="Work Sans" charset="0"/>
              </a:rPr>
              <a:pPr algn="r" eaLnBrk="1" hangingPunct="1">
                <a:buSzPts val="700"/>
                <a:defRPr/>
              </a:pPr>
              <a:t>‹Nº›</a:t>
            </a:fld>
            <a:endParaRPr lang="es-MX" altLang="es-MX" sz="933">
              <a:solidFill>
                <a:srgbClr val="0054BC"/>
              </a:solidFill>
              <a:latin typeface="Work Sans" charset="0"/>
              <a:cs typeface="Work Sans" charset="0"/>
              <a:sym typeface="Work Sans" charset="0"/>
            </a:endParaRPr>
          </a:p>
        </p:txBody>
      </p:sp>
      <p:sp>
        <p:nvSpPr>
          <p:cNvPr id="3" name="Google Shape;13;p2">
            <a:extLst>
              <a:ext uri="{FF2B5EF4-FFF2-40B4-BE49-F238E27FC236}">
                <a16:creationId xmlns:a16="http://schemas.microsoft.com/office/drawing/2014/main" xmlns="" id="{A5991AD8-A7C3-4A97-A12F-5F2C95888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6858" y="-29633"/>
            <a:ext cx="648831" cy="5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SzPts val="700"/>
              <a:defRPr/>
            </a:pPr>
            <a:fld id="{55B19EB5-CB83-49CA-A34E-1F2AECA2301A}" type="slidenum">
              <a:rPr lang="es-CO" altLang="es-MX" sz="933" smtClean="0">
                <a:solidFill>
                  <a:srgbClr val="FFFFFF"/>
                </a:solidFill>
                <a:latin typeface="Work Sans" charset="0"/>
                <a:cs typeface="Work Sans" charset="0"/>
                <a:sym typeface="Work Sans" charset="0"/>
              </a:rPr>
              <a:pPr algn="r" eaLnBrk="1" hangingPunct="1">
                <a:buSzPts val="700"/>
                <a:defRPr/>
              </a:pPr>
              <a:t>‹Nº›</a:t>
            </a:fld>
            <a:endParaRPr lang="es-MX" altLang="es-MX" sz="933">
              <a:solidFill>
                <a:srgbClr val="FFFFFF"/>
              </a:solidFill>
              <a:latin typeface="Work Sans" charset="0"/>
              <a:cs typeface="Work Sans" charset="0"/>
              <a:sym typeface="Work Sans" charset="0"/>
            </a:endParaRPr>
          </a:p>
        </p:txBody>
      </p:sp>
      <p:sp>
        <p:nvSpPr>
          <p:cNvPr id="4" name="Google Shape;14;p2">
            <a:extLst>
              <a:ext uri="{FF2B5EF4-FFF2-40B4-BE49-F238E27FC236}">
                <a16:creationId xmlns:a16="http://schemas.microsoft.com/office/drawing/2014/main" xmlns="" id="{FC38A376-C4CE-4536-8917-F477450B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458" y="0"/>
            <a:ext cx="314851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MX" altLang="es-MX" sz="1867">
              <a:solidFill>
                <a:srgbClr val="FFFFFF"/>
              </a:solidFill>
            </a:endParaRPr>
          </a:p>
        </p:txBody>
      </p:sp>
      <p:sp>
        <p:nvSpPr>
          <p:cNvPr id="5" name="Google Shape;15;p2">
            <a:extLst>
              <a:ext uri="{FF2B5EF4-FFF2-40B4-BE49-F238E27FC236}">
                <a16:creationId xmlns:a16="http://schemas.microsoft.com/office/drawing/2014/main" xmlns="" id="{A96F6112-0A64-404A-9658-C3CADC8C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662" y="6474887"/>
            <a:ext cx="5070634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600"/>
              <a:defRPr/>
            </a:pPr>
            <a:r>
              <a:rPr lang="es-CO" altLang="es-MX" sz="800">
                <a:solidFill>
                  <a:srgbClr val="FFFFFF"/>
                </a:solidFill>
                <a:latin typeface="Work Sans" charset="0"/>
                <a:cs typeface="Work Sans" charset="0"/>
                <a:sym typeface="Work Sans" charset="0"/>
              </a:rPr>
              <a:t>Esta presentación es propiedad intelectual controlada y producida por la Presidencia de la República.</a:t>
            </a:r>
            <a:endParaRPr lang="es-MX" altLang="es-MX" sz="800">
              <a:solidFill>
                <a:srgbClr val="FFFFFF"/>
              </a:solidFill>
              <a:latin typeface="Work Sans" charset="0"/>
              <a:cs typeface="Work Sans" charset="0"/>
              <a:sym typeface="Work Sans" charset="0"/>
            </a:endParaRPr>
          </a:p>
        </p:txBody>
      </p:sp>
      <p:pic>
        <p:nvPicPr>
          <p:cNvPr id="6" name="Imagen 14">
            <a:extLst>
              <a:ext uri="{FF2B5EF4-FFF2-40B4-BE49-F238E27FC236}">
                <a16:creationId xmlns:a16="http://schemas.microsoft.com/office/drawing/2014/main" xmlns="" id="{84219316-5F9E-4012-AD1A-FEDA1781F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97" y="2978154"/>
            <a:ext cx="4946869" cy="109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6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4451290" y="3404467"/>
            <a:ext cx="5363630" cy="2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467">
                <a:solidFill>
                  <a:srgbClr val="0066CD"/>
                </a:solidFill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451807" y="2310703"/>
            <a:ext cx="5088471" cy="8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384986" y="141800"/>
            <a:ext cx="2190392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Presidencia de la República de Colombia</a:t>
            </a:r>
            <a:endParaRPr sz="8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4463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8B2977-BD12-44CB-8103-C7FAA3E2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737B92F-2CF1-47A9-9817-66F80FB55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76357CB-5615-4C54-885B-33DFF60A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8F4B-A9DE-4194-AD59-CC934CCFA68F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9260B4-8A55-44D3-BE8F-B2B28924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9D197C3-CDD3-4EDE-B3CE-23EE7ACA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FD6A-D1A1-4EE9-9727-D483BFD6FA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4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621A30-F5F3-4C54-A284-74AF4155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68" y="1709741"/>
            <a:ext cx="931616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84908A1-1D1C-4218-AC0A-EE06B32BC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968" y="4589466"/>
            <a:ext cx="931616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E2BB162-C30F-4B4E-9447-FD1AF972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8F4B-A9DE-4194-AD59-CC934CCFA68F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64C04A6-1BB9-4D04-9F13-84AE4765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D9CE0E9-40F6-49B1-B4C7-1CDEE1EF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FD6A-D1A1-4EE9-9727-D483BFD6FA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10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FDB747-FBC4-4145-862D-26C078770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40C802B-43DD-4574-A6AC-B83B6C21D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93" y="1825625"/>
            <a:ext cx="4590574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842C38F-9040-4298-9386-20FE1039E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8183" y="1825625"/>
            <a:ext cx="4590574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B663415-6C82-4994-BE0B-A623F438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8F4B-A9DE-4194-AD59-CC934CCFA68F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D4FA287-B522-4730-9A17-BAFCD99F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59A5D82-4F24-4977-BF11-7DB8F9AB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FD6A-D1A1-4EE9-9727-D483BFD6FA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09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22A89D-09D8-4340-AE67-E6C87CEE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365128"/>
            <a:ext cx="9316164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051B677-C269-4BA8-A7D0-EE0BCFABE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001" y="1681163"/>
            <a:ext cx="45694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47EFF5D-95E0-490D-96B9-80A80451B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001" y="2505075"/>
            <a:ext cx="456947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0D6CFD1-4C2D-4F8F-A8D6-22D04EB4E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8184" y="1681163"/>
            <a:ext cx="45919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4D709183-D778-4CFE-A43C-517AE345A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8184" y="2505075"/>
            <a:ext cx="459198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5361D5A-AE0B-4428-9EFA-86381135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8F4B-A9DE-4194-AD59-CC934CCFA68F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ADF9B72-19C8-4182-9B7E-98BCB539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E8AD6C7-29A8-44CE-8804-B286F4B8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FD6A-D1A1-4EE9-9727-D483BFD6FA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31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C66856-8C4D-426D-A328-C9003242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A2EFBE6-581D-4D1D-9D6B-4D88FB98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8F4B-A9DE-4194-AD59-CC934CCFA68F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EB1BF0D-1748-43EE-BE42-52902BBC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D3D8531-5379-43F2-9FA4-09E657B6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FD6A-D1A1-4EE9-9727-D483BFD6FA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74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44ADD31-02BB-4900-B851-748B251DC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8F4B-A9DE-4194-AD59-CC934CCFA68F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0A4221F-ED73-4D64-A35A-C950E66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F3B9F36-9B87-4002-8A52-EE64A5B2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FD6A-D1A1-4EE9-9727-D483BFD6FA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20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755503-3D8E-4969-9A68-2890BA855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4F63C10-8E77-41A5-9840-A90FE00F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981" y="987428"/>
            <a:ext cx="54681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822A92E-5733-4874-9506-8F319698C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FCD2617-3AEF-45E1-A745-3D4BC3F5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8F4B-A9DE-4194-AD59-CC934CCFA68F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4895F1D-B54B-4585-9E14-03899FB2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FDF1ADF-EEA2-4A0A-A658-1AB6776D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FD6A-D1A1-4EE9-9727-D483BFD6FA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23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97F4B2-F6D8-4649-9D2A-C37D535E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A0752D8-CB20-49BF-AE4D-078F49F9B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981" y="987428"/>
            <a:ext cx="54681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11FA6DE-E096-4572-8318-669D39F11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7A3E57E-DC48-49A7-A306-B4B27620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8F4B-A9DE-4194-AD59-CC934CCFA68F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9244D2F-D849-4B61-BE79-6F45EE80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09639CE-53A6-4E81-B811-F06E28D8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FD6A-D1A1-4EE9-9727-D483BFD6FA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76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782CA5E-9134-41E7-B4B6-EBDF42E1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93" y="365128"/>
            <a:ext cx="9316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0BB7344-86F6-47EE-B1D0-CE3918AB7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593" y="1825625"/>
            <a:ext cx="9316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91C20B-7F82-4D44-9F4E-71C744902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593" y="6356353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88F4B-A9DE-4194-AD59-CC934CCFA68F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8F93262-07ED-4EA8-84B5-28F8118EC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947" y="6356353"/>
            <a:ext cx="3645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755490-3F50-48FC-86BE-B6904461E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8453" y="6356353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6FD6A-D1A1-4EE9-9727-D483BFD6FA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17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xmlns="" id="{EA03ADC2-F62C-4A30-A74F-1C2D59E4289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42593" y="366186"/>
            <a:ext cx="9316164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MX" altLang="es-MX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xmlns="" id="{9D48AE3D-EF38-4FEB-9EC0-57E4D9943CB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742593" y="1826685"/>
            <a:ext cx="9316164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MX" altLang="es-MX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xmlns="" id="{8EB9D7CC-B270-4464-AA83-CB4C98E775D4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742593" y="6356354"/>
            <a:ext cx="2430304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100"/>
              <a:buFont typeface="Arial" panose="020B0604020202020204" pitchFamily="34" charset="0"/>
              <a:buNone/>
              <a:defRPr sz="1200">
                <a:solidFill>
                  <a:srgbClr val="888E9D"/>
                </a:solidFill>
                <a:latin typeface="Work Sans" charset="0"/>
                <a:cs typeface="Work Sans" charset="0"/>
                <a:sym typeface="Work Sans" charset="0"/>
              </a:defRPr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1029" name="Google Shape;9;p1">
            <a:extLst>
              <a:ext uri="{FF2B5EF4-FFF2-40B4-BE49-F238E27FC236}">
                <a16:creationId xmlns:a16="http://schemas.microsoft.com/office/drawing/2014/main" xmlns="" id="{7291D1FA-29D5-4D98-A449-29CA07CB6E23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3577947" y="6356354"/>
            <a:ext cx="3645456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100"/>
              <a:buFont typeface="Arial" panose="020B0604020202020204" pitchFamily="34" charset="0"/>
              <a:buNone/>
              <a:defRPr sz="1200">
                <a:solidFill>
                  <a:srgbClr val="888E9D"/>
                </a:solidFill>
                <a:latin typeface="Work Sans" charset="0"/>
                <a:cs typeface="Work Sans" charset="0"/>
                <a:sym typeface="Work Sans" charset="0"/>
              </a:defRPr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1030" name="Google Shape;10;p1">
            <a:extLst>
              <a:ext uri="{FF2B5EF4-FFF2-40B4-BE49-F238E27FC236}">
                <a16:creationId xmlns:a16="http://schemas.microsoft.com/office/drawing/2014/main" xmlns="" id="{8143A67A-6D75-48AA-A059-5405D1D513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7628453" y="6356354"/>
            <a:ext cx="2430304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900"/>
              <a:buFont typeface="Arial" panose="020B0604020202020204" pitchFamily="34" charset="0"/>
              <a:buNone/>
              <a:defRPr sz="1200">
                <a:solidFill>
                  <a:srgbClr val="888E9D"/>
                </a:solidFill>
                <a:latin typeface="Work Sans" charset="0"/>
                <a:cs typeface="Work Sans" charset="0"/>
                <a:sym typeface="Work Sans" charset="0"/>
              </a:defRPr>
            </a:lvl1pPr>
          </a:lstStyle>
          <a:p>
            <a:pPr>
              <a:defRPr/>
            </a:pPr>
            <a:fld id="{2BBBC8D5-F982-45D4-9D8E-77F0D23E2A04}" type="slidenum">
              <a:rPr lang="es-CO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0222571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10" Type="http://schemas.openxmlformats.org/officeDocument/2006/relationships/image" Target="../media/image8.jp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76349F2F-37BE-4EEB-A8FD-72FF3AA541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16662"/>
              </p:ext>
            </p:extLst>
          </p:nvPr>
        </p:nvGraphicFramePr>
        <p:xfrm>
          <a:off x="4651053" y="3074990"/>
          <a:ext cx="4908426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" name="CorelDRAW" r:id="rId4" imgW="4673944" imgH="988102" progId="CorelDraw.Graphic.20">
                  <p:embed/>
                </p:oleObj>
              </mc:Choice>
              <mc:Fallback>
                <p:oleObj name="CorelDRAW" r:id="rId4" imgW="4673944" imgH="988102" progId="CorelDraw.Graphic.20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xmlns="" id="{76349F2F-37BE-4EEB-A8FD-72FF3AA54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053" y="3074990"/>
                        <a:ext cx="4908426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690962" y="1128890"/>
            <a:ext cx="288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</a:rPr>
              <a:t>BANCO DE ACCIÓNES COMUNALES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3CA17C8A-15A6-4EBC-A6E1-480FA1587141}"/>
              </a:ext>
            </a:extLst>
          </p:cNvPr>
          <p:cNvGrpSpPr/>
          <p:nvPr/>
        </p:nvGrpSpPr>
        <p:grpSpPr>
          <a:xfrm>
            <a:off x="0" y="5158601"/>
            <a:ext cx="6161228" cy="1691942"/>
            <a:chOff x="4489630" y="0"/>
            <a:chExt cx="6256276" cy="1389963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2ED7677E-5C58-43AC-A288-D805E2414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9630" y="0"/>
              <a:ext cx="1733750" cy="1389963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2D7888A3-9798-4421-A953-581065B5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379" y="0"/>
              <a:ext cx="1665027" cy="138996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7662FC4E-0684-41C0-A9BD-BB5B093AE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8406" y="0"/>
              <a:ext cx="1428750" cy="1389963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961B24B7-17E2-4AF9-B84C-E41EC54C0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7156" y="0"/>
              <a:ext cx="1428750" cy="1389963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D8FD371-1C34-4E73-AB5E-74686D22D9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26" y="5158604"/>
            <a:ext cx="1541428" cy="16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278696-3548-415A-950B-1FCE7A9CCCC6}"/>
              </a:ext>
            </a:extLst>
          </p:cNvPr>
          <p:cNvSpPr txBox="1">
            <a:spLocks/>
          </p:cNvSpPr>
          <p:nvPr/>
        </p:nvSpPr>
        <p:spPr>
          <a:xfrm>
            <a:off x="433576" y="394607"/>
            <a:ext cx="10375955" cy="85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r>
              <a:rPr lang="es-MX" sz="4000" dirty="0">
                <a:solidFill>
                  <a:srgbClr val="0054BC"/>
                </a:solidFill>
                <a:latin typeface="+mj-lt"/>
                <a:ea typeface="Work Sans Light"/>
                <a:cs typeface="Work Sans Light"/>
                <a:sym typeface="Work Sans Light"/>
              </a:rPr>
              <a:t>Requisitos para </a:t>
            </a:r>
            <a:r>
              <a:rPr lang="es-MX" sz="4000" dirty="0" smtClean="0">
                <a:solidFill>
                  <a:srgbClr val="0054BC"/>
                </a:solidFill>
                <a:latin typeface="+mj-lt"/>
                <a:ea typeface="Work Sans Light"/>
                <a:cs typeface="Work Sans Light"/>
                <a:sym typeface="Work Sans Light"/>
              </a:rPr>
              <a:t>postulación </a:t>
            </a:r>
            <a:r>
              <a:rPr lang="es-MX" sz="4000" dirty="0">
                <a:solidFill>
                  <a:srgbClr val="0054BC"/>
                </a:solidFill>
                <a:latin typeface="+mj-lt"/>
                <a:ea typeface="Work Sans Light"/>
                <a:cs typeface="Work Sans Light"/>
                <a:sym typeface="Work Sans Light"/>
              </a:rPr>
              <a:t>de las OAC*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BC2214F7-5CB3-4318-9707-04E5A500F0B4}"/>
              </a:ext>
            </a:extLst>
          </p:cNvPr>
          <p:cNvSpPr txBox="1">
            <a:spLocks/>
          </p:cNvSpPr>
          <p:nvPr/>
        </p:nvSpPr>
        <p:spPr>
          <a:xfrm>
            <a:off x="433576" y="6246143"/>
            <a:ext cx="10375955" cy="4770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r>
              <a:rPr lang="es-MX" sz="1400" i="1" dirty="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* OAC: Organizaciones de Acción Comunal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</a:pPr>
            <a:endParaRPr lang="es-MX" sz="2000" dirty="0">
              <a:solidFill>
                <a:srgbClr val="0054B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7" name="TextBox 85"/>
          <p:cNvSpPr txBox="1"/>
          <p:nvPr/>
        </p:nvSpPr>
        <p:spPr>
          <a:xfrm>
            <a:off x="814953" y="1298552"/>
            <a:ext cx="9878385" cy="4690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50"/>
              </a:spcBef>
              <a:spcAft>
                <a:spcPct val="15000"/>
              </a:spcAft>
              <a:defRPr/>
            </a:pPr>
            <a:r>
              <a:rPr lang="es-ES" sz="2200" dirty="0" smtClean="0"/>
              <a:t>1. </a:t>
            </a:r>
            <a:r>
              <a:rPr lang="es-CO" sz="2200" dirty="0" smtClean="0"/>
              <a:t>Resolución de Personería Jurídica del Organismo Comunal.</a:t>
            </a:r>
          </a:p>
          <a:p>
            <a:pPr lvl="0" algn="just">
              <a:spcBef>
                <a:spcPts val="150"/>
              </a:spcBef>
              <a:spcAft>
                <a:spcPct val="15000"/>
              </a:spcAft>
              <a:defRPr/>
            </a:pPr>
            <a:r>
              <a:rPr lang="es-CO" sz="2200" dirty="0" smtClean="0"/>
              <a:t>2</a:t>
            </a:r>
            <a:r>
              <a:rPr lang="es-CO" sz="2200" dirty="0"/>
              <a:t>. Certificado del auto de reconocimiento de dignatarios de los OAC. No mayor a 30 días</a:t>
            </a:r>
            <a:r>
              <a:rPr lang="es-CO" sz="2200" dirty="0" smtClean="0"/>
              <a:t>.</a:t>
            </a:r>
          </a:p>
          <a:p>
            <a:pPr lvl="0" algn="just">
              <a:spcBef>
                <a:spcPts val="150"/>
              </a:spcBef>
              <a:spcAft>
                <a:spcPct val="15000"/>
              </a:spcAft>
              <a:defRPr/>
            </a:pPr>
            <a:r>
              <a:rPr lang="es-CO" sz="2200" dirty="0" smtClean="0"/>
              <a:t>3</a:t>
            </a:r>
            <a:r>
              <a:rPr lang="es-CO" sz="2200" dirty="0"/>
              <a:t>. Registro único tributario (Rut) de la OAC actualizado</a:t>
            </a:r>
            <a:r>
              <a:rPr lang="es-CO" sz="2200" dirty="0" smtClean="0"/>
              <a:t>.</a:t>
            </a:r>
          </a:p>
          <a:p>
            <a:pPr lvl="0" algn="just">
              <a:spcBef>
                <a:spcPts val="150"/>
              </a:spcBef>
              <a:spcAft>
                <a:spcPct val="15000"/>
              </a:spcAft>
              <a:defRPr/>
            </a:pPr>
            <a:r>
              <a:rPr lang="es-CO" sz="2200" dirty="0" smtClean="0"/>
              <a:t>4</a:t>
            </a:r>
            <a:r>
              <a:rPr lang="es-CO" sz="2200" dirty="0"/>
              <a:t>. Auto o resolución de Inscripción y/o actualización de estatutos.</a:t>
            </a:r>
          </a:p>
          <a:p>
            <a:pPr lvl="0" algn="just">
              <a:spcBef>
                <a:spcPts val="150"/>
              </a:spcBef>
              <a:spcAft>
                <a:spcPct val="15000"/>
              </a:spcAft>
              <a:defRPr/>
            </a:pPr>
            <a:r>
              <a:rPr lang="es-CO" sz="2200" dirty="0" smtClean="0"/>
              <a:t>5. Copia </a:t>
            </a:r>
            <a:r>
              <a:rPr lang="es-CO" sz="2200" dirty="0"/>
              <a:t>del Acta de Asamblea General </a:t>
            </a:r>
            <a:r>
              <a:rPr lang="es-CO" sz="2200" dirty="0" smtClean="0"/>
              <a:t>con listado de asistencia y </a:t>
            </a:r>
            <a:r>
              <a:rPr lang="es-CO" sz="2200" dirty="0"/>
              <a:t>evidencia fotográfica en la que se aprueba la iniciativa a postular.</a:t>
            </a:r>
          </a:p>
          <a:p>
            <a:pPr lvl="0" algn="just">
              <a:spcBef>
                <a:spcPts val="150"/>
              </a:spcBef>
              <a:spcAft>
                <a:spcPct val="15000"/>
              </a:spcAft>
              <a:defRPr/>
            </a:pPr>
            <a:r>
              <a:rPr lang="es-CO" sz="2200" dirty="0" smtClean="0"/>
              <a:t>6</a:t>
            </a:r>
            <a:r>
              <a:rPr lang="es-CO" sz="2200" dirty="0"/>
              <a:t>. Certificado de inscripción de libros  ante la entidad de inspección, vigilancia y control</a:t>
            </a:r>
            <a:r>
              <a:rPr lang="es-CO" sz="2200" dirty="0" smtClean="0"/>
              <a:t>.</a:t>
            </a:r>
          </a:p>
          <a:p>
            <a:pPr lvl="0" algn="just">
              <a:spcBef>
                <a:spcPts val="150"/>
              </a:spcBef>
              <a:spcAft>
                <a:spcPct val="15000"/>
              </a:spcAft>
              <a:defRPr/>
            </a:pPr>
            <a:r>
              <a:rPr lang="es-CO" sz="2200" dirty="0" smtClean="0"/>
              <a:t>7</a:t>
            </a:r>
            <a:r>
              <a:rPr lang="es-CO" sz="2200" dirty="0"/>
              <a:t>. Certificación de cuenta bancaria con manejo conjunto de firmas  (presidente y tesorero). No mayor a 30 días</a:t>
            </a:r>
            <a:r>
              <a:rPr lang="es-CO" sz="2200" dirty="0" smtClean="0"/>
              <a:t>.</a:t>
            </a:r>
          </a:p>
          <a:p>
            <a:pPr lvl="0" algn="just">
              <a:spcBef>
                <a:spcPts val="150"/>
              </a:spcBef>
              <a:spcAft>
                <a:spcPct val="15000"/>
              </a:spcAft>
              <a:defRPr/>
            </a:pPr>
            <a:r>
              <a:rPr lang="es-CO" sz="2200" dirty="0" smtClean="0"/>
              <a:t>8.Plan </a:t>
            </a:r>
            <a:r>
              <a:rPr lang="es-CO" sz="2200" dirty="0"/>
              <a:t>de Acción Comunal </a:t>
            </a:r>
            <a:r>
              <a:rPr lang="es-CO" sz="2200" dirty="0" smtClean="0"/>
              <a:t>2019.</a:t>
            </a:r>
            <a:endParaRPr lang="es-CO" sz="2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1" y="1221933"/>
            <a:ext cx="490377" cy="5535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7" y="1592580"/>
            <a:ext cx="470652" cy="602431"/>
          </a:xfrm>
          <a:prstGeom prst="rect">
            <a:avLst/>
          </a:prstGeom>
        </p:spPr>
      </p:pic>
      <p:cxnSp>
        <p:nvCxnSpPr>
          <p:cNvPr id="18" name="Conector recto 17"/>
          <p:cNvCxnSpPr/>
          <p:nvPr/>
        </p:nvCxnSpPr>
        <p:spPr>
          <a:xfrm>
            <a:off x="182567" y="1253010"/>
            <a:ext cx="10154783" cy="69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7" y="2340245"/>
            <a:ext cx="470652" cy="602431"/>
          </a:xfrm>
          <a:prstGeom prst="rect">
            <a:avLst/>
          </a:prstGeom>
        </p:spPr>
      </p:pic>
      <p:pic>
        <p:nvPicPr>
          <p:cNvPr id="1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2" y="2773683"/>
            <a:ext cx="470652" cy="602431"/>
          </a:xfrm>
          <a:prstGeom prst="rect">
            <a:avLst/>
          </a:prstGeom>
        </p:spPr>
      </p:pic>
      <p:pic>
        <p:nvPicPr>
          <p:cNvPr id="20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4" y="3230883"/>
            <a:ext cx="470652" cy="602431"/>
          </a:xfrm>
          <a:prstGeom prst="rect">
            <a:avLst/>
          </a:prstGeom>
        </p:spPr>
      </p:pic>
      <p:pic>
        <p:nvPicPr>
          <p:cNvPr id="21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7" y="3901443"/>
            <a:ext cx="470652" cy="602431"/>
          </a:xfrm>
          <a:prstGeom prst="rect">
            <a:avLst/>
          </a:prstGeom>
        </p:spPr>
      </p:pic>
      <p:pic>
        <p:nvPicPr>
          <p:cNvPr id="22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4" y="4381503"/>
            <a:ext cx="470652" cy="602431"/>
          </a:xfrm>
          <a:prstGeom prst="rect">
            <a:avLst/>
          </a:prstGeom>
        </p:spPr>
      </p:pic>
      <p:pic>
        <p:nvPicPr>
          <p:cNvPr id="23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5" y="5128263"/>
            <a:ext cx="470652" cy="6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15"/>
          <p:cNvSpPr/>
          <p:nvPr/>
        </p:nvSpPr>
        <p:spPr>
          <a:xfrm>
            <a:off x="2847976" y="6073266"/>
            <a:ext cx="4887922" cy="515155"/>
          </a:xfrm>
          <a:prstGeom prst="ellipse">
            <a:avLst/>
          </a:prstGeom>
          <a:solidFill>
            <a:srgbClr val="D9D9D9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24" y="3254037"/>
            <a:ext cx="9357076" cy="3353507"/>
          </a:xfrm>
          <a:prstGeom prst="rect">
            <a:avLst/>
          </a:prstGeom>
        </p:spPr>
      </p:pic>
      <p:sp>
        <p:nvSpPr>
          <p:cNvPr id="13" name="TextBox 85"/>
          <p:cNvSpPr txBox="1"/>
          <p:nvPr/>
        </p:nvSpPr>
        <p:spPr>
          <a:xfrm>
            <a:off x="643848" y="2052978"/>
            <a:ext cx="4408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tx1">
                    <a:lumMod val="75000"/>
                  </a:schemeClr>
                </a:solidFill>
              </a:rPr>
              <a:t>Se cuenta con 10.000 millones de pesos para la financiación de iniciativas comunales. </a:t>
            </a:r>
            <a:endParaRPr lang="es-CO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2000" dirty="0" smtClean="0">
                <a:solidFill>
                  <a:schemeClr val="tx1">
                    <a:lumMod val="75000"/>
                  </a:schemeClr>
                </a:solidFill>
              </a:rPr>
              <a:t>Aportando </a:t>
            </a:r>
            <a:r>
              <a:rPr lang="es-CO" sz="2000" dirty="0">
                <a:solidFill>
                  <a:schemeClr val="tx1">
                    <a:lumMod val="75000"/>
                  </a:schemeClr>
                </a:solidFill>
              </a:rPr>
              <a:t>entre 5 y 30 millones de pesos </a:t>
            </a:r>
            <a:r>
              <a:rPr lang="es-CO" sz="2000" dirty="0" smtClean="0">
                <a:solidFill>
                  <a:schemeClr val="tx1">
                    <a:lumMod val="75000"/>
                  </a:schemeClr>
                </a:solidFill>
              </a:rPr>
              <a:t>por iniciativa.</a:t>
            </a:r>
            <a:endParaRPr lang="es-CO" sz="20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es-CO" sz="2000" dirty="0"/>
          </a:p>
        </p:txBody>
      </p:sp>
      <p:sp>
        <p:nvSpPr>
          <p:cNvPr id="14" name="TextBox 85"/>
          <p:cNvSpPr txBox="1"/>
          <p:nvPr/>
        </p:nvSpPr>
        <p:spPr>
          <a:xfrm>
            <a:off x="5605811" y="1744176"/>
            <a:ext cx="4758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es-CO" sz="2000" dirty="0">
              <a:solidFill>
                <a:schemeClr val="tx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tx1">
                    <a:lumMod val="75000"/>
                  </a:schemeClr>
                </a:solidFill>
              </a:rPr>
              <a:t>Se financiará un proyecto por organización comunal.  </a:t>
            </a:r>
          </a:p>
          <a:p>
            <a:pPr algn="just"/>
            <a:endParaRPr lang="es-CO" sz="20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8" y="3666580"/>
            <a:ext cx="1193782" cy="1337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ángulo 18"/>
          <p:cNvSpPr/>
          <p:nvPr/>
        </p:nvSpPr>
        <p:spPr>
          <a:xfrm>
            <a:off x="7809504" y="4073505"/>
            <a:ext cx="3511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68" y="3427307"/>
            <a:ext cx="1608793" cy="1815921"/>
          </a:xfrm>
          <a:prstGeom prst="rect">
            <a:avLst/>
          </a:prstGeom>
        </p:spPr>
      </p:pic>
      <p:sp>
        <p:nvSpPr>
          <p:cNvPr id="15" name="Título 2">
            <a:extLst>
              <a:ext uri="{FF2B5EF4-FFF2-40B4-BE49-F238E27FC236}">
                <a16:creationId xmlns:a16="http://schemas.microsoft.com/office/drawing/2014/main" xmlns="" id="{A7F1AD3D-BBA3-4FF3-86B4-77A879AA0C99}"/>
              </a:ext>
            </a:extLst>
          </p:cNvPr>
          <p:cNvSpPr txBox="1">
            <a:spLocks/>
          </p:cNvSpPr>
          <p:nvPr/>
        </p:nvSpPr>
        <p:spPr>
          <a:xfrm>
            <a:off x="3179488" y="388925"/>
            <a:ext cx="5975290" cy="8535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4800" kern="0" dirty="0" smtClean="0">
                <a:solidFill>
                  <a:schemeClr val="tx2">
                    <a:lumMod val="50000"/>
                  </a:schemeClr>
                </a:solidFill>
              </a:rPr>
              <a:t>Recursos del BAC</a:t>
            </a:r>
            <a:endParaRPr lang="es-MX" sz="4800" kern="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A7F1AD3D-BBA3-4FF3-86B4-77A879AA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05" y="368992"/>
            <a:ext cx="9435676" cy="853597"/>
          </a:xfrm>
        </p:spPr>
        <p:txBody>
          <a:bodyPr/>
          <a:lstStyle/>
          <a:p>
            <a:r>
              <a:rPr lang="es-MX" dirty="0">
                <a:latin typeface="+mj-lt"/>
              </a:rPr>
              <a:t>¿Cómo participar en la convocatoria?</a:t>
            </a:r>
          </a:p>
        </p:txBody>
      </p:sp>
      <p:grpSp>
        <p:nvGrpSpPr>
          <p:cNvPr id="5" name="Group 83">
            <a:extLst>
              <a:ext uri="{FF2B5EF4-FFF2-40B4-BE49-F238E27FC236}">
                <a16:creationId xmlns="" xmlns:a16="http://schemas.microsoft.com/office/drawing/2014/main" id="{B39B5A13-B99C-40CB-B7EC-FB6DD822ECEA}"/>
              </a:ext>
            </a:extLst>
          </p:cNvPr>
          <p:cNvGrpSpPr/>
          <p:nvPr/>
        </p:nvGrpSpPr>
        <p:grpSpPr>
          <a:xfrm>
            <a:off x="810243" y="2242335"/>
            <a:ext cx="557836" cy="646331"/>
            <a:chOff x="1682864" y="3508469"/>
            <a:chExt cx="498370" cy="519200"/>
          </a:xfrm>
        </p:grpSpPr>
        <p:sp>
          <p:nvSpPr>
            <p:cNvPr id="7" name="Oval 84">
              <a:extLst>
                <a:ext uri="{FF2B5EF4-FFF2-40B4-BE49-F238E27FC236}">
                  <a16:creationId xmlns="" xmlns:a16="http://schemas.microsoft.com/office/drawing/2014/main" id="{DF22AFCD-6FAF-4201-9E59-E24AD307A5DD}"/>
                </a:ext>
              </a:extLst>
            </p:cNvPr>
            <p:cNvSpPr/>
            <p:nvPr/>
          </p:nvSpPr>
          <p:spPr>
            <a:xfrm>
              <a:off x="1682864" y="3527939"/>
              <a:ext cx="498370" cy="4983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latin typeface="+mj-lt"/>
              </a:endParaRPr>
            </a:p>
          </p:txBody>
        </p:sp>
        <p:sp>
          <p:nvSpPr>
            <p:cNvPr id="8" name="TextBox 85">
              <a:extLst>
                <a:ext uri="{FF2B5EF4-FFF2-40B4-BE49-F238E27FC236}">
                  <a16:creationId xmlns="" xmlns:a16="http://schemas.microsoft.com/office/drawing/2014/main" id="{A79049B7-37E0-4573-A016-25C55A459A49}"/>
                </a:ext>
              </a:extLst>
            </p:cNvPr>
            <p:cNvSpPr txBox="1"/>
            <p:nvPr/>
          </p:nvSpPr>
          <p:spPr>
            <a:xfrm>
              <a:off x="1724911" y="3508469"/>
              <a:ext cx="398886" cy="519200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EFEFE"/>
                  </a:solidFill>
                  <a:latin typeface="+mj-lt"/>
                </a:rPr>
                <a:t>1</a:t>
              </a:r>
              <a:endParaRPr lang="en-US" sz="3600" b="1" dirty="0">
                <a:solidFill>
                  <a:srgbClr val="FEFEFE"/>
                </a:solidFill>
                <a:latin typeface="+mj-lt"/>
              </a:endParaRPr>
            </a:p>
          </p:txBody>
        </p:sp>
      </p:grpSp>
      <p:grpSp>
        <p:nvGrpSpPr>
          <p:cNvPr id="12" name="Group 89">
            <a:extLst>
              <a:ext uri="{FF2B5EF4-FFF2-40B4-BE49-F238E27FC236}">
                <a16:creationId xmlns="" xmlns:a16="http://schemas.microsoft.com/office/drawing/2014/main" id="{BB97F2A3-4F31-4CBF-8895-594B65786C14}"/>
              </a:ext>
            </a:extLst>
          </p:cNvPr>
          <p:cNvGrpSpPr/>
          <p:nvPr/>
        </p:nvGrpSpPr>
        <p:grpSpPr>
          <a:xfrm>
            <a:off x="833733" y="6112119"/>
            <a:ext cx="521240" cy="650716"/>
            <a:chOff x="4889360" y="3513285"/>
            <a:chExt cx="498370" cy="513024"/>
          </a:xfrm>
        </p:grpSpPr>
        <p:sp>
          <p:nvSpPr>
            <p:cNvPr id="13" name="Oval 90">
              <a:extLst>
                <a:ext uri="{FF2B5EF4-FFF2-40B4-BE49-F238E27FC236}">
                  <a16:creationId xmlns="" xmlns:a16="http://schemas.microsoft.com/office/drawing/2014/main" id="{50CDFC7B-806E-48C0-85DA-E19A3310B1C6}"/>
                </a:ext>
              </a:extLst>
            </p:cNvPr>
            <p:cNvSpPr/>
            <p:nvPr/>
          </p:nvSpPr>
          <p:spPr>
            <a:xfrm>
              <a:off x="4889360" y="3527939"/>
              <a:ext cx="498370" cy="4983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latin typeface="+mj-lt"/>
              </a:endParaRPr>
            </a:p>
          </p:txBody>
        </p:sp>
        <p:sp>
          <p:nvSpPr>
            <p:cNvPr id="14" name="TextBox 91">
              <a:extLst>
                <a:ext uri="{FF2B5EF4-FFF2-40B4-BE49-F238E27FC236}">
                  <a16:creationId xmlns="" xmlns:a16="http://schemas.microsoft.com/office/drawing/2014/main" id="{18505884-FF3B-49A3-9011-446C738B2BCB}"/>
                </a:ext>
              </a:extLst>
            </p:cNvPr>
            <p:cNvSpPr txBox="1"/>
            <p:nvPr/>
          </p:nvSpPr>
          <p:spPr>
            <a:xfrm>
              <a:off x="4931407" y="3513285"/>
              <a:ext cx="398886" cy="509567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EFEFE"/>
                  </a:solidFill>
                  <a:latin typeface="+mj-lt"/>
                </a:rPr>
                <a:t>3</a:t>
              </a:r>
              <a:endParaRPr lang="en-US" sz="3600" b="1" dirty="0">
                <a:solidFill>
                  <a:srgbClr val="FEFEFE"/>
                </a:solidFill>
                <a:latin typeface="+mj-lt"/>
              </a:endParaRPr>
            </a:p>
          </p:txBody>
        </p:sp>
      </p:grpSp>
      <p:grpSp>
        <p:nvGrpSpPr>
          <p:cNvPr id="15" name="Group 92">
            <a:extLst>
              <a:ext uri="{FF2B5EF4-FFF2-40B4-BE49-F238E27FC236}">
                <a16:creationId xmlns="" xmlns:a16="http://schemas.microsoft.com/office/drawing/2014/main" id="{5BD9F474-E16F-47ED-87DC-F791E07EDAA3}"/>
              </a:ext>
            </a:extLst>
          </p:cNvPr>
          <p:cNvGrpSpPr/>
          <p:nvPr/>
        </p:nvGrpSpPr>
        <p:grpSpPr>
          <a:xfrm>
            <a:off x="6161145" y="2722480"/>
            <a:ext cx="521240" cy="650716"/>
            <a:chOff x="6571856" y="3513285"/>
            <a:chExt cx="498370" cy="513024"/>
          </a:xfrm>
        </p:grpSpPr>
        <p:sp>
          <p:nvSpPr>
            <p:cNvPr id="16" name="Oval 93">
              <a:extLst>
                <a:ext uri="{FF2B5EF4-FFF2-40B4-BE49-F238E27FC236}">
                  <a16:creationId xmlns="" xmlns:a16="http://schemas.microsoft.com/office/drawing/2014/main" id="{C29ECF86-7905-4A2A-8D58-A4DA32714C44}"/>
                </a:ext>
              </a:extLst>
            </p:cNvPr>
            <p:cNvSpPr/>
            <p:nvPr/>
          </p:nvSpPr>
          <p:spPr>
            <a:xfrm>
              <a:off x="6571856" y="3527939"/>
              <a:ext cx="498370" cy="4983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latin typeface="+mj-lt"/>
              </a:endParaRPr>
            </a:p>
          </p:txBody>
        </p:sp>
        <p:sp>
          <p:nvSpPr>
            <p:cNvPr id="17" name="TextBox 94">
              <a:extLst>
                <a:ext uri="{FF2B5EF4-FFF2-40B4-BE49-F238E27FC236}">
                  <a16:creationId xmlns="" xmlns:a16="http://schemas.microsoft.com/office/drawing/2014/main" id="{5BDCDAA0-C769-4C1E-8083-77F5F91A506B}"/>
                </a:ext>
              </a:extLst>
            </p:cNvPr>
            <p:cNvSpPr txBox="1"/>
            <p:nvPr/>
          </p:nvSpPr>
          <p:spPr>
            <a:xfrm>
              <a:off x="6613903" y="3513285"/>
              <a:ext cx="398886" cy="509567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EFEFE"/>
                  </a:solidFill>
                  <a:latin typeface="+mj-lt"/>
                </a:rPr>
                <a:t>4</a:t>
              </a:r>
              <a:endParaRPr lang="en-US" sz="3600" b="1" dirty="0">
                <a:solidFill>
                  <a:srgbClr val="FEFEFE"/>
                </a:solidFill>
                <a:latin typeface="+mj-lt"/>
              </a:endParaRPr>
            </a:p>
          </p:txBody>
        </p:sp>
      </p:grpSp>
      <p:grpSp>
        <p:nvGrpSpPr>
          <p:cNvPr id="18" name="Group 95">
            <a:extLst>
              <a:ext uri="{FF2B5EF4-FFF2-40B4-BE49-F238E27FC236}">
                <a16:creationId xmlns="" xmlns:a16="http://schemas.microsoft.com/office/drawing/2014/main" id="{99EB1EA9-7663-4ED1-961C-BD3E70BE7258}"/>
              </a:ext>
            </a:extLst>
          </p:cNvPr>
          <p:cNvGrpSpPr/>
          <p:nvPr/>
        </p:nvGrpSpPr>
        <p:grpSpPr>
          <a:xfrm>
            <a:off x="6097122" y="4893988"/>
            <a:ext cx="521240" cy="646331"/>
            <a:chOff x="6147865" y="3433837"/>
            <a:chExt cx="498370" cy="509567"/>
          </a:xfrm>
        </p:grpSpPr>
        <p:sp>
          <p:nvSpPr>
            <p:cNvPr id="19" name="Oval 96">
              <a:extLst>
                <a:ext uri="{FF2B5EF4-FFF2-40B4-BE49-F238E27FC236}">
                  <a16:creationId xmlns="" xmlns:a16="http://schemas.microsoft.com/office/drawing/2014/main" id="{3D37AB16-4272-4977-BC57-53B97C6CA596}"/>
                </a:ext>
              </a:extLst>
            </p:cNvPr>
            <p:cNvSpPr/>
            <p:nvPr/>
          </p:nvSpPr>
          <p:spPr>
            <a:xfrm>
              <a:off x="6147865" y="3437740"/>
              <a:ext cx="498370" cy="4983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latin typeface="+mj-lt"/>
              </a:endParaRPr>
            </a:p>
          </p:txBody>
        </p:sp>
        <p:sp>
          <p:nvSpPr>
            <p:cNvPr id="20" name="TextBox 97">
              <a:extLst>
                <a:ext uri="{FF2B5EF4-FFF2-40B4-BE49-F238E27FC236}">
                  <a16:creationId xmlns="" xmlns:a16="http://schemas.microsoft.com/office/drawing/2014/main" id="{4C092FB8-3A78-4C79-865E-932AB8250180}"/>
                </a:ext>
              </a:extLst>
            </p:cNvPr>
            <p:cNvSpPr txBox="1"/>
            <p:nvPr/>
          </p:nvSpPr>
          <p:spPr>
            <a:xfrm>
              <a:off x="6200225" y="3433837"/>
              <a:ext cx="398886" cy="509567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EFEFE"/>
                  </a:solidFill>
                  <a:latin typeface="+mj-lt"/>
                </a:rPr>
                <a:t>5</a:t>
              </a:r>
              <a:endParaRPr lang="en-US" sz="3600" b="1" dirty="0">
                <a:solidFill>
                  <a:srgbClr val="FEFEFE"/>
                </a:solidFill>
                <a:latin typeface="+mj-lt"/>
              </a:endParaRPr>
            </a:p>
          </p:txBody>
        </p:sp>
      </p:grpSp>
      <p:sp>
        <p:nvSpPr>
          <p:cNvPr id="26" name="Teardrop 105">
            <a:extLst>
              <a:ext uri="{FF2B5EF4-FFF2-40B4-BE49-F238E27FC236}">
                <a16:creationId xmlns="" xmlns:a16="http://schemas.microsoft.com/office/drawing/2014/main" id="{A58CC6BE-CFC4-41E3-9A6F-6EE33D9B0D11}"/>
              </a:ext>
            </a:extLst>
          </p:cNvPr>
          <p:cNvSpPr/>
          <p:nvPr/>
        </p:nvSpPr>
        <p:spPr bwMode="auto">
          <a:xfrm rot="8100000">
            <a:off x="712714" y="5012776"/>
            <a:ext cx="797449" cy="936897"/>
          </a:xfrm>
          <a:prstGeom prst="teardrop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0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" name="Teardrop 106">
            <a:extLst>
              <a:ext uri="{FF2B5EF4-FFF2-40B4-BE49-F238E27FC236}">
                <a16:creationId xmlns="" xmlns:a16="http://schemas.microsoft.com/office/drawing/2014/main" id="{04D9F887-EB58-4A03-93A6-E10E5407EE02}"/>
              </a:ext>
            </a:extLst>
          </p:cNvPr>
          <p:cNvSpPr/>
          <p:nvPr/>
        </p:nvSpPr>
        <p:spPr bwMode="auto">
          <a:xfrm rot="8100000">
            <a:off x="6023190" y="1629257"/>
            <a:ext cx="797449" cy="936897"/>
          </a:xfrm>
          <a:prstGeom prst="teardrop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0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" name="Teardrop 107">
            <a:extLst>
              <a:ext uri="{FF2B5EF4-FFF2-40B4-BE49-F238E27FC236}">
                <a16:creationId xmlns="" xmlns:a16="http://schemas.microsoft.com/office/drawing/2014/main" id="{AD582C6F-D67E-4A39-AB3F-0B3EF3CB2EC8}"/>
              </a:ext>
            </a:extLst>
          </p:cNvPr>
          <p:cNvSpPr/>
          <p:nvPr/>
        </p:nvSpPr>
        <p:spPr bwMode="auto">
          <a:xfrm rot="8100000">
            <a:off x="5959019" y="3782103"/>
            <a:ext cx="797449" cy="936897"/>
          </a:xfrm>
          <a:prstGeom prst="teardrop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 w="190500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4" name="Teardrop 106">
            <a:extLst>
              <a:ext uri="{FF2B5EF4-FFF2-40B4-BE49-F238E27FC236}">
                <a16:creationId xmlns="" xmlns:a16="http://schemas.microsoft.com/office/drawing/2014/main" id="{04D9F887-EB58-4A03-93A6-E10E5407EE02}"/>
              </a:ext>
            </a:extLst>
          </p:cNvPr>
          <p:cNvSpPr/>
          <p:nvPr/>
        </p:nvSpPr>
        <p:spPr bwMode="auto">
          <a:xfrm rot="8233882">
            <a:off x="715263" y="3004666"/>
            <a:ext cx="797449" cy="936897"/>
          </a:xfrm>
          <a:prstGeom prst="teardrop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0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8" name="Group 92">
            <a:extLst>
              <a:ext uri="{FF2B5EF4-FFF2-40B4-BE49-F238E27FC236}">
                <a16:creationId xmlns="" xmlns:a16="http://schemas.microsoft.com/office/drawing/2014/main" id="{5BD9F474-E16F-47ED-87DC-F791E07EDAA3}"/>
              </a:ext>
            </a:extLst>
          </p:cNvPr>
          <p:cNvGrpSpPr/>
          <p:nvPr/>
        </p:nvGrpSpPr>
        <p:grpSpPr>
          <a:xfrm>
            <a:off x="799072" y="4119443"/>
            <a:ext cx="578570" cy="678284"/>
            <a:chOff x="6573557" y="3482385"/>
            <a:chExt cx="498370" cy="500712"/>
          </a:xfrm>
        </p:grpSpPr>
        <p:sp>
          <p:nvSpPr>
            <p:cNvPr id="59" name="Oval 93">
              <a:extLst>
                <a:ext uri="{FF2B5EF4-FFF2-40B4-BE49-F238E27FC236}">
                  <a16:creationId xmlns="" xmlns:a16="http://schemas.microsoft.com/office/drawing/2014/main" id="{C29ECF86-7905-4A2A-8D58-A4DA32714C44}"/>
                </a:ext>
              </a:extLst>
            </p:cNvPr>
            <p:cNvSpPr/>
            <p:nvPr/>
          </p:nvSpPr>
          <p:spPr>
            <a:xfrm>
              <a:off x="6573557" y="3484727"/>
              <a:ext cx="498370" cy="4983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latin typeface="+mj-lt"/>
              </a:endParaRPr>
            </a:p>
          </p:txBody>
        </p:sp>
        <p:sp>
          <p:nvSpPr>
            <p:cNvPr id="60" name="TextBox 94">
              <a:extLst>
                <a:ext uri="{FF2B5EF4-FFF2-40B4-BE49-F238E27FC236}">
                  <a16:creationId xmlns="" xmlns:a16="http://schemas.microsoft.com/office/drawing/2014/main" id="{5BDCDAA0-C769-4C1E-8083-77F5F91A506B}"/>
                </a:ext>
              </a:extLst>
            </p:cNvPr>
            <p:cNvSpPr txBox="1"/>
            <p:nvPr/>
          </p:nvSpPr>
          <p:spPr>
            <a:xfrm>
              <a:off x="6623299" y="3482385"/>
              <a:ext cx="398886" cy="477124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EFEFE"/>
                  </a:solidFill>
                  <a:latin typeface="+mj-lt"/>
                </a:rPr>
                <a:t>2</a:t>
              </a:r>
              <a:endParaRPr lang="en-US" sz="3600" b="1" dirty="0">
                <a:solidFill>
                  <a:srgbClr val="FEFEFE"/>
                </a:solidFill>
                <a:latin typeface="+mj-lt"/>
              </a:endParaRPr>
            </a:p>
          </p:txBody>
        </p:sp>
      </p:grpSp>
      <p:sp>
        <p:nvSpPr>
          <p:cNvPr id="61" name="TextBox 85"/>
          <p:cNvSpPr txBox="1"/>
          <p:nvPr/>
        </p:nvSpPr>
        <p:spPr>
          <a:xfrm>
            <a:off x="1560950" y="1305084"/>
            <a:ext cx="3483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tx1">
                    <a:lumMod val="75000"/>
                  </a:schemeClr>
                </a:solidFill>
              </a:rPr>
              <a:t>Ingresar a la página </a:t>
            </a:r>
            <a:r>
              <a:rPr lang="es-CO" dirty="0" smtClean="0">
                <a:solidFill>
                  <a:schemeClr val="tx1">
                    <a:lumMod val="75000"/>
                  </a:schemeClr>
                </a:solidFill>
              </a:rPr>
              <a:t>web:</a:t>
            </a:r>
          </a:p>
          <a:p>
            <a:pPr algn="just"/>
            <a:r>
              <a:rPr lang="es-CO" u="sng" dirty="0" smtClean="0"/>
              <a:t>bac.mininterior.gov.co</a:t>
            </a:r>
            <a:endParaRPr lang="es-CO" u="sng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es-CO" sz="2000" dirty="0"/>
          </a:p>
        </p:txBody>
      </p:sp>
      <p:sp>
        <p:nvSpPr>
          <p:cNvPr id="76" name="TextBox 85"/>
          <p:cNvSpPr txBox="1"/>
          <p:nvPr/>
        </p:nvSpPr>
        <p:spPr>
          <a:xfrm>
            <a:off x="1560951" y="3139400"/>
            <a:ext cx="3653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tx1">
                    <a:lumMod val="75000"/>
                  </a:schemeClr>
                </a:solidFill>
              </a:rPr>
              <a:t>Diligenciar el formulario de </a:t>
            </a:r>
            <a:r>
              <a:rPr lang="es-CO" dirty="0" smtClean="0">
                <a:solidFill>
                  <a:schemeClr val="tx1">
                    <a:lumMod val="75000"/>
                  </a:schemeClr>
                </a:solidFill>
              </a:rPr>
              <a:t>registro con las instrucciones </a:t>
            </a:r>
            <a:r>
              <a:rPr lang="es-CO" dirty="0">
                <a:solidFill>
                  <a:schemeClr val="tx1">
                    <a:lumMod val="75000"/>
                  </a:schemeClr>
                </a:solidFill>
              </a:rPr>
              <a:t>allí consignadas, en los plazos definidos por el BAC.</a:t>
            </a:r>
          </a:p>
        </p:txBody>
      </p:sp>
      <p:sp>
        <p:nvSpPr>
          <p:cNvPr id="77" name="TextBox 85"/>
          <p:cNvSpPr txBox="1"/>
          <p:nvPr/>
        </p:nvSpPr>
        <p:spPr>
          <a:xfrm>
            <a:off x="6933144" y="1717616"/>
            <a:ext cx="3642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solidFill>
                  <a:schemeClr val="tx1">
                    <a:lumMod val="75000"/>
                  </a:schemeClr>
                </a:solidFill>
              </a:rPr>
              <a:t>Proceso de evaluación y selección de acciones comunales. </a:t>
            </a:r>
            <a:endParaRPr lang="es-CO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9" name="TextBox 85"/>
          <p:cNvSpPr txBox="1"/>
          <p:nvPr/>
        </p:nvSpPr>
        <p:spPr>
          <a:xfrm>
            <a:off x="1688504" y="5069401"/>
            <a:ext cx="2932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solidFill>
                  <a:schemeClr val="tx1">
                    <a:lumMod val="75000"/>
                  </a:schemeClr>
                </a:solidFill>
              </a:rPr>
              <a:t>Socialización e incentivación a la OAC para para la participación en el  BAC</a:t>
            </a:r>
            <a:r>
              <a:rPr lang="es-CO" dirty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es-CO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0" name="TextBox 85"/>
          <p:cNvSpPr txBox="1"/>
          <p:nvPr/>
        </p:nvSpPr>
        <p:spPr>
          <a:xfrm>
            <a:off x="6997317" y="4008423"/>
            <a:ext cx="293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solidFill>
                  <a:schemeClr val="tx1">
                    <a:lumMod val="75000"/>
                  </a:schemeClr>
                </a:solidFill>
              </a:rPr>
              <a:t>Financiación, ejecución y seguimiento a las acciones comunales.</a:t>
            </a:r>
          </a:p>
        </p:txBody>
      </p:sp>
      <p:sp>
        <p:nvSpPr>
          <p:cNvPr id="81" name="Teardrop 105">
            <a:extLst>
              <a:ext uri="{FF2B5EF4-FFF2-40B4-BE49-F238E27FC236}">
                <a16:creationId xmlns="" xmlns:a16="http://schemas.microsoft.com/office/drawing/2014/main" id="{A58CC6BE-CFC4-41E3-9A6F-6EE33D9B0D11}"/>
              </a:ext>
            </a:extLst>
          </p:cNvPr>
          <p:cNvSpPr/>
          <p:nvPr/>
        </p:nvSpPr>
        <p:spPr bwMode="auto">
          <a:xfrm rot="8100000">
            <a:off x="689513" y="1159279"/>
            <a:ext cx="797449" cy="936897"/>
          </a:xfrm>
          <a:prstGeom prst="teardrop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0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92" y="1285692"/>
            <a:ext cx="696910" cy="786636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4" y="3173003"/>
            <a:ext cx="517305" cy="583907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52" y="1881911"/>
            <a:ext cx="498153" cy="562289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5" y="5239757"/>
            <a:ext cx="536603" cy="672186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80" y="3826633"/>
            <a:ext cx="719084" cy="88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A7F1AD3D-BBA3-4FF3-86B4-77A879AA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616" y="179024"/>
            <a:ext cx="3383490" cy="853597"/>
          </a:xfrm>
        </p:spPr>
        <p:txBody>
          <a:bodyPr/>
          <a:lstStyle/>
          <a:p>
            <a:r>
              <a:rPr lang="es-MX" dirty="0">
                <a:latin typeface="+mj-lt"/>
              </a:rPr>
              <a:t>Cronograma</a:t>
            </a: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48523" y="1663755"/>
            <a:ext cx="10713875" cy="633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5"/>
          <p:cNvSpPr txBox="1"/>
          <p:nvPr/>
        </p:nvSpPr>
        <p:spPr>
          <a:xfrm>
            <a:off x="65478" y="1281419"/>
            <a:ext cx="348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>
                <a:solidFill>
                  <a:schemeClr val="accent6"/>
                </a:solidFill>
              </a:rPr>
              <a:t>CONVOCATORIA:</a:t>
            </a:r>
            <a:endParaRPr lang="es-CO" b="1" dirty="0">
              <a:solidFill>
                <a:schemeClr val="accent6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2227619" y="3180756"/>
            <a:ext cx="1" cy="86347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1343025" y="5845325"/>
            <a:ext cx="2800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 smtClean="0">
                <a:solidFill>
                  <a:schemeClr val="accent6"/>
                </a:solidFill>
                <a:cs typeface="Calibri Light" panose="020F0302020204030204" pitchFamily="34" charset="0"/>
              </a:rPr>
              <a:t>Taller construyendo País 16 de marzo.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 smtClean="0">
                <a:solidFill>
                  <a:schemeClr val="accent6"/>
                </a:solidFill>
                <a:cs typeface="Calibri Light" panose="020F0302020204030204" pitchFamily="34" charset="0"/>
              </a:rPr>
              <a:t>Pagina: </a:t>
            </a:r>
            <a:r>
              <a:rPr lang="es-CO" sz="1500" u="sng" dirty="0" smtClean="0">
                <a:solidFill>
                  <a:schemeClr val="accent6"/>
                </a:solidFill>
                <a:cs typeface="Calibri Light" panose="020F0302020204030204" pitchFamily="34" charset="0"/>
              </a:rPr>
              <a:t>bac.mininterior.gov.co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259014" y="2572072"/>
            <a:ext cx="2884333" cy="4273228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1232267" y="6835175"/>
            <a:ext cx="8080415" cy="994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4143348" y="2573846"/>
            <a:ext cx="2585836" cy="4266791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redondeado 19"/>
          <p:cNvSpPr/>
          <p:nvPr/>
        </p:nvSpPr>
        <p:spPr>
          <a:xfrm>
            <a:off x="4374537" y="1962150"/>
            <a:ext cx="2210150" cy="9704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4525221" y="2008159"/>
            <a:ext cx="1850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6"/>
                </a:solidFill>
              </a:rPr>
              <a:t>Registro e inscripción OAC</a:t>
            </a:r>
            <a:endParaRPr lang="es-CO" b="1" dirty="0">
              <a:solidFill>
                <a:schemeClr val="accent6"/>
              </a:solidFill>
            </a:endParaRPr>
          </a:p>
        </p:txBody>
      </p:sp>
      <p:cxnSp>
        <p:nvCxnSpPr>
          <p:cNvPr id="28" name="Conector recto de flecha 27"/>
          <p:cNvCxnSpPr/>
          <p:nvPr/>
        </p:nvCxnSpPr>
        <p:spPr>
          <a:xfrm flipH="1">
            <a:off x="4553740" y="2853965"/>
            <a:ext cx="3" cy="57195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redondeado 29"/>
          <p:cNvSpPr/>
          <p:nvPr/>
        </p:nvSpPr>
        <p:spPr>
          <a:xfrm>
            <a:off x="4203163" y="3466780"/>
            <a:ext cx="1483893" cy="47731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726846" y="2572074"/>
            <a:ext cx="2585836" cy="4271827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CuadroTexto 32"/>
          <p:cNvSpPr txBox="1"/>
          <p:nvPr/>
        </p:nvSpPr>
        <p:spPr>
          <a:xfrm>
            <a:off x="4203161" y="3518897"/>
            <a:ext cx="1358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Página Web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4286032" y="4178165"/>
            <a:ext cx="2387159" cy="18604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270071" y="4344367"/>
            <a:ext cx="2459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- Registro de OAC</a:t>
            </a:r>
          </a:p>
          <a:p>
            <a:pPr marL="285750" indent="-285750">
              <a:buFontTx/>
              <a:buChar char="-"/>
            </a:pPr>
            <a:r>
              <a:rPr lang="es-CO" sz="1600" dirty="0" smtClean="0">
                <a:solidFill>
                  <a:schemeClr val="bg1"/>
                </a:solidFill>
              </a:rPr>
              <a:t>Postulación de acciones.</a:t>
            </a:r>
          </a:p>
          <a:p>
            <a:r>
              <a:rPr lang="es-CO" sz="1600" dirty="0" smtClean="0">
                <a:solidFill>
                  <a:schemeClr val="bg1"/>
                </a:solidFill>
              </a:rPr>
              <a:t>- Requisitos Generales + Requisitos Sectoriales</a:t>
            </a:r>
            <a:endParaRPr lang="es-CO" sz="1600" dirty="0">
              <a:solidFill>
                <a:schemeClr val="bg1"/>
              </a:solidFill>
            </a:endParaRPr>
          </a:p>
        </p:txBody>
      </p:sp>
      <p:cxnSp>
        <p:nvCxnSpPr>
          <p:cNvPr id="36" name="Conector recto de flecha 35"/>
          <p:cNvCxnSpPr/>
          <p:nvPr/>
        </p:nvCxnSpPr>
        <p:spPr>
          <a:xfrm flipH="1">
            <a:off x="6261380" y="2852502"/>
            <a:ext cx="3856" cy="133910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4374536" y="6210630"/>
            <a:ext cx="203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solidFill>
                  <a:schemeClr val="accent6"/>
                </a:solidFill>
                <a:cs typeface="Calibri Light" panose="020F0302020204030204" pitchFamily="34" charset="0"/>
              </a:rPr>
              <a:t>Del 1 de Abril al 15 de mayo de 2019.</a:t>
            </a:r>
            <a:endParaRPr lang="es-CO" sz="1600" dirty="0">
              <a:solidFill>
                <a:schemeClr val="accent6"/>
              </a:solidFill>
              <a:cs typeface="Calibri Light" panose="020F0302020204030204" pitchFamily="34" charset="0"/>
            </a:endParaRPr>
          </a:p>
        </p:txBody>
      </p:sp>
      <p:sp>
        <p:nvSpPr>
          <p:cNvPr id="39" name="Decisión 38"/>
          <p:cNvSpPr/>
          <p:nvPr/>
        </p:nvSpPr>
        <p:spPr>
          <a:xfrm>
            <a:off x="7060933" y="1472005"/>
            <a:ext cx="1989842" cy="2052814"/>
          </a:xfrm>
          <a:prstGeom prst="flowChartDecision">
            <a:avLst/>
          </a:prstGeom>
          <a:solidFill>
            <a:srgbClr val="FFC000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CuadroTexto 39"/>
          <p:cNvSpPr txBox="1"/>
          <p:nvPr/>
        </p:nvSpPr>
        <p:spPr>
          <a:xfrm>
            <a:off x="7134291" y="2110409"/>
            <a:ext cx="1850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Evaluación y Selección de </a:t>
            </a:r>
          </a:p>
          <a:p>
            <a:pPr algn="ctr"/>
            <a:r>
              <a:rPr lang="es-CO" b="1" dirty="0" smtClean="0">
                <a:solidFill>
                  <a:schemeClr val="bg1"/>
                </a:solidFill>
              </a:rPr>
              <a:t>Acciones.</a:t>
            </a:r>
            <a:endParaRPr lang="es-CO" b="1" dirty="0">
              <a:solidFill>
                <a:schemeClr val="bg1"/>
              </a:solidFill>
            </a:endParaRPr>
          </a:p>
        </p:txBody>
      </p:sp>
      <p:cxnSp>
        <p:nvCxnSpPr>
          <p:cNvPr id="41" name="Conector recto de flecha 40"/>
          <p:cNvCxnSpPr/>
          <p:nvPr/>
        </p:nvCxnSpPr>
        <p:spPr>
          <a:xfrm flipH="1">
            <a:off x="8055854" y="3499612"/>
            <a:ext cx="3856" cy="84277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7066870" y="4394745"/>
            <a:ext cx="2030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accent6"/>
                </a:solidFill>
                <a:cs typeface="Calibri Light" panose="020F0302020204030204" pitchFamily="34" charset="0"/>
              </a:rPr>
              <a:t>Proyectos que cumplieron los criterios de selección  en las diferentes etapas de la convocatoria.</a:t>
            </a:r>
            <a:endParaRPr lang="es-CO" sz="1600" b="1" dirty="0">
              <a:solidFill>
                <a:schemeClr val="accent6"/>
              </a:solidFill>
              <a:cs typeface="Calibri Light" panose="020F0302020204030204" pitchFamily="34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7068950" y="6358115"/>
            <a:ext cx="2030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solidFill>
                  <a:schemeClr val="accent6"/>
                </a:solidFill>
                <a:cs typeface="Calibri Light" panose="020F0302020204030204" pitchFamily="34" charset="0"/>
              </a:rPr>
              <a:t>Del 01 al 30 de julio. </a:t>
            </a:r>
            <a:endParaRPr lang="es-CO" sz="1600" dirty="0">
              <a:solidFill>
                <a:schemeClr val="accent6"/>
              </a:solidFill>
              <a:cs typeface="Calibri Light" panose="020F0302020204030204" pitchFamily="34" charset="0"/>
            </a:endParaRPr>
          </a:p>
        </p:txBody>
      </p:sp>
      <p:sp>
        <p:nvSpPr>
          <p:cNvPr id="47" name="Rectángulo redondeado 46"/>
          <p:cNvSpPr/>
          <p:nvPr/>
        </p:nvSpPr>
        <p:spPr>
          <a:xfrm>
            <a:off x="1254052" y="4043728"/>
            <a:ext cx="1642100" cy="47731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1106777" y="4120409"/>
            <a:ext cx="193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Estrategia </a:t>
            </a:r>
            <a:r>
              <a:rPr lang="es-CO" sz="1600" b="1" dirty="0">
                <a:solidFill>
                  <a:schemeClr val="bg1"/>
                </a:solidFill>
              </a:rPr>
              <a:t>Medios</a:t>
            </a:r>
          </a:p>
          <a:p>
            <a:pPr algn="ctr"/>
            <a:endParaRPr lang="es-CO" sz="1600" b="1" dirty="0">
              <a:solidFill>
                <a:schemeClr val="bg1"/>
              </a:solidFill>
            </a:endParaRPr>
          </a:p>
        </p:txBody>
      </p:sp>
      <p:cxnSp>
        <p:nvCxnSpPr>
          <p:cNvPr id="50" name="Conector recto de flecha 49"/>
          <p:cNvCxnSpPr/>
          <p:nvPr/>
        </p:nvCxnSpPr>
        <p:spPr>
          <a:xfrm flipH="1">
            <a:off x="3274458" y="3180753"/>
            <a:ext cx="2527" cy="1581426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ángulo redondeado 52"/>
          <p:cNvSpPr/>
          <p:nvPr/>
        </p:nvSpPr>
        <p:spPr>
          <a:xfrm>
            <a:off x="2397358" y="4762182"/>
            <a:ext cx="1642100" cy="47731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/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2240041" y="4822146"/>
            <a:ext cx="1939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Lanzamiento</a:t>
            </a:r>
            <a:endParaRPr lang="es-CO" sz="1600" b="1" dirty="0">
              <a:solidFill>
                <a:schemeClr val="bg1"/>
              </a:solidFill>
            </a:endParaRPr>
          </a:p>
          <a:p>
            <a:pPr algn="ctr"/>
            <a:endParaRPr lang="es-CO" sz="1600" b="1" dirty="0">
              <a:solidFill>
                <a:schemeClr val="bg1"/>
              </a:solidFill>
            </a:endParaRPr>
          </a:p>
          <a:p>
            <a:pPr algn="ctr"/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37" name="Elipse 36"/>
          <p:cNvSpPr/>
          <p:nvPr/>
        </p:nvSpPr>
        <p:spPr>
          <a:xfrm>
            <a:off x="1677414" y="1745788"/>
            <a:ext cx="2047531" cy="177626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b="1" dirty="0">
              <a:solidFill>
                <a:schemeClr val="tx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742386" y="2180113"/>
            <a:ext cx="1917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Socialización y  motivación a las OAC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279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634088" y="1727403"/>
            <a:ext cx="7408418" cy="3250794"/>
          </a:xfrm>
          <a:prstGeom prst="rect">
            <a:avLst/>
          </a:prstGeom>
          <a:ln w="38100">
            <a:solidFill>
              <a:srgbClr val="2358AD">
                <a:alpha val="9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BEF3B8-696E-4D6E-9567-90D019D482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" y="6237291"/>
            <a:ext cx="388174" cy="390525"/>
          </a:xfrm>
          <a:prstGeom prst="rect">
            <a:avLst/>
          </a:prstGeom>
        </p:spPr>
        <p:txBody>
          <a:bodyPr/>
          <a:lstStyle/>
          <a:p>
            <a:fld id="{F68327C5-B821-4FE9-A59A-A60D9EB59A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xmlns="" id="{7B278696-3548-415A-950B-1FCE7A9CCCC6}"/>
              </a:ext>
            </a:extLst>
          </p:cNvPr>
          <p:cNvSpPr txBox="1">
            <a:spLocks/>
          </p:cNvSpPr>
          <p:nvPr/>
        </p:nvSpPr>
        <p:spPr>
          <a:xfrm>
            <a:off x="7135661" y="2189336"/>
            <a:ext cx="3813692" cy="68534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MX" sz="3500" kern="0" dirty="0">
              <a:solidFill>
                <a:srgbClr val="2D75F7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986449" y="2189333"/>
            <a:ext cx="670369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tx2">
                    <a:lumMod val="25000"/>
                  </a:schemeClr>
                </a:solidFill>
              </a:rPr>
              <a:t>El Banco de Acciones Comunales – BAC - es un programa del Ministerio del Interior que tiene como objetivo fortalecer a las OAC (Organizaciones de acción comunal) en la gestión, financiación y ejecución de iniciativas que promuevan el desarrollo comunitario de las regiones y su entorno.</a:t>
            </a:r>
          </a:p>
          <a:p>
            <a:pPr algn="just"/>
            <a:endParaRPr lang="es-CO" sz="1900" dirty="0"/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xmlns="" id="{A7F1AD3D-BBA3-4FF3-86B4-77A879AA0C99}"/>
              </a:ext>
            </a:extLst>
          </p:cNvPr>
          <p:cNvSpPr txBox="1">
            <a:spLocks/>
          </p:cNvSpPr>
          <p:nvPr/>
        </p:nvSpPr>
        <p:spPr>
          <a:xfrm>
            <a:off x="2948782" y="636622"/>
            <a:ext cx="5173910" cy="8535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4800" kern="0" dirty="0" smtClean="0">
                <a:solidFill>
                  <a:schemeClr val="tx2">
                    <a:lumMod val="50000"/>
                  </a:schemeClr>
                </a:solidFill>
              </a:rPr>
              <a:t>¿Qué es el BAC?</a:t>
            </a:r>
            <a:endParaRPr lang="es-MX" sz="4800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" y="1727403"/>
            <a:ext cx="2880001" cy="325079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14" y="1767851"/>
            <a:ext cx="2880001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70"/>
          <p:cNvSpPr/>
          <p:nvPr/>
        </p:nvSpPr>
        <p:spPr>
          <a:xfrm>
            <a:off x="3512563" y="3410877"/>
            <a:ext cx="963591" cy="10876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85"/>
          <p:cNvSpPr txBox="1"/>
          <p:nvPr/>
        </p:nvSpPr>
        <p:spPr>
          <a:xfrm>
            <a:off x="3310974" y="1610006"/>
            <a:ext cx="153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Gobernanza</a:t>
            </a:r>
            <a:endParaRPr lang="es-CO" sz="2000" dirty="0"/>
          </a:p>
        </p:txBody>
      </p:sp>
      <p:sp>
        <p:nvSpPr>
          <p:cNvPr id="72" name="TextBox 85"/>
          <p:cNvSpPr txBox="1"/>
          <p:nvPr/>
        </p:nvSpPr>
        <p:spPr>
          <a:xfrm>
            <a:off x="1856119" y="3058776"/>
            <a:ext cx="14599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Participación comunitaria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/>
          </a:p>
        </p:txBody>
      </p:sp>
      <p:sp>
        <p:nvSpPr>
          <p:cNvPr id="74" name="TextBox 85"/>
          <p:cNvSpPr txBox="1"/>
          <p:nvPr/>
        </p:nvSpPr>
        <p:spPr>
          <a:xfrm>
            <a:off x="4797475" y="3008827"/>
            <a:ext cx="1309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Impacto en el territorio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/>
          </a:p>
        </p:txBody>
      </p:sp>
      <p:sp>
        <p:nvSpPr>
          <p:cNvPr id="75" name="TextBox 85"/>
          <p:cNvSpPr txBox="1"/>
          <p:nvPr/>
        </p:nvSpPr>
        <p:spPr>
          <a:xfrm>
            <a:off x="3359356" y="4432672"/>
            <a:ext cx="1486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Creatividad e innovación</a:t>
            </a:r>
            <a:endParaRPr lang="en-US" sz="2000" dirty="0" smtClea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/>
          </a:p>
        </p:txBody>
      </p:sp>
      <p:sp>
        <p:nvSpPr>
          <p:cNvPr id="43" name="Oval 69"/>
          <p:cNvSpPr/>
          <p:nvPr/>
        </p:nvSpPr>
        <p:spPr>
          <a:xfrm>
            <a:off x="4950708" y="1971126"/>
            <a:ext cx="963591" cy="10876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70"/>
          <p:cNvSpPr/>
          <p:nvPr/>
        </p:nvSpPr>
        <p:spPr>
          <a:xfrm>
            <a:off x="3512563" y="586216"/>
            <a:ext cx="963591" cy="10876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71"/>
          <p:cNvSpPr/>
          <p:nvPr/>
        </p:nvSpPr>
        <p:spPr>
          <a:xfrm>
            <a:off x="2115350" y="2029736"/>
            <a:ext cx="963591" cy="10876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65" y="1915134"/>
            <a:ext cx="821961" cy="9277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23" y="2117080"/>
            <a:ext cx="634586" cy="7162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52" y="3596610"/>
            <a:ext cx="706198" cy="79711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06" y="755267"/>
            <a:ext cx="572504" cy="646213"/>
          </a:xfrm>
          <a:prstGeom prst="rect">
            <a:avLst/>
          </a:prstGeom>
        </p:spPr>
      </p:pic>
      <p:sp>
        <p:nvSpPr>
          <p:cNvPr id="41" name="Título 2">
            <a:extLst>
              <a:ext uri="{FF2B5EF4-FFF2-40B4-BE49-F238E27FC236}">
                <a16:creationId xmlns:a16="http://schemas.microsoft.com/office/drawing/2014/main" xmlns="" id="{A7F1AD3D-BBA3-4FF3-86B4-77A879AA0C99}"/>
              </a:ext>
            </a:extLst>
          </p:cNvPr>
          <p:cNvSpPr txBox="1">
            <a:spLocks/>
          </p:cNvSpPr>
          <p:nvPr/>
        </p:nvSpPr>
        <p:spPr>
          <a:xfrm>
            <a:off x="4691044" y="276447"/>
            <a:ext cx="5975290" cy="8535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4800" kern="0" dirty="0" smtClean="0">
                <a:solidFill>
                  <a:schemeClr val="tx2">
                    <a:lumMod val="50000"/>
                  </a:schemeClr>
                </a:solidFill>
              </a:rPr>
              <a:t>Principios del BAC</a:t>
            </a:r>
            <a:endParaRPr lang="es-MX" sz="4800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71" y="1668186"/>
            <a:ext cx="5033440" cy="518981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58" y="1691693"/>
            <a:ext cx="5016150" cy="51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A7F1AD3D-BBA3-4FF3-86B4-77A879AA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185" y="884821"/>
            <a:ext cx="9702362" cy="853597"/>
          </a:xfrm>
        </p:spPr>
        <p:txBody>
          <a:bodyPr/>
          <a:lstStyle/>
          <a:p>
            <a:r>
              <a:rPr lang="es-MX" sz="4800" dirty="0">
                <a:latin typeface="+mj-lt"/>
              </a:rPr>
              <a:t>¿Quiénes pueden participar?</a:t>
            </a:r>
          </a:p>
        </p:txBody>
      </p:sp>
      <p:sp>
        <p:nvSpPr>
          <p:cNvPr id="9" name="TextBox 85"/>
          <p:cNvSpPr txBox="1"/>
          <p:nvPr/>
        </p:nvSpPr>
        <p:spPr>
          <a:xfrm>
            <a:off x="2458016" y="2473183"/>
            <a:ext cx="56429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Las organizaciones de acción comunal (OAC) que cumplan con lo establecido en la Ley  743 de 2.002  y con los requisitos definidos en la convocatoria</a:t>
            </a:r>
            <a:r>
              <a:rPr lang="es-CO" sz="28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algn="just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7710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2" y="211149"/>
            <a:ext cx="9587537" cy="6477904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xmlns="" id="{A7F1AD3D-BBA3-4FF3-86B4-77A879AA0C99}"/>
              </a:ext>
            </a:extLst>
          </p:cNvPr>
          <p:cNvSpPr txBox="1">
            <a:spLocks/>
          </p:cNvSpPr>
          <p:nvPr/>
        </p:nvSpPr>
        <p:spPr>
          <a:xfrm>
            <a:off x="5934037" y="-164134"/>
            <a:ext cx="5975290" cy="8535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4800" kern="0" dirty="0" smtClean="0">
                <a:solidFill>
                  <a:schemeClr val="tx2">
                    <a:lumMod val="50000"/>
                  </a:schemeClr>
                </a:solidFill>
              </a:rPr>
              <a:t>Líneas de acción</a:t>
            </a:r>
            <a:endParaRPr lang="es-MX" sz="4800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50184" y="1468118"/>
            <a:ext cx="22694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/>
              <a:t>Desarrollar capacidades comunitarias que motivan la ocupación sana del tiempo libre, la prevención del delito, el bienestar social, la seguridad y la convivencia ciudadana.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6993483" y="1298840"/>
            <a:ext cx="3104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/>
              <a:t>Promueven el emprendimiento y la innovación en áreas de la industria creativa, artística y cultural de las OAC y sus comunidades.</a:t>
            </a:r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174137" y="5573198"/>
            <a:ext cx="3104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/>
              <a:t>Contribuyen al mantenimiento, mejoramiento embellecimiento y/o dotación de equipamientos y entornos comunales.</a:t>
            </a:r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364608" y="5948210"/>
            <a:ext cx="3104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/>
              <a:t>Preservación y protección del entorno ambiental de las jurisdicciones comunales.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77">
            <a:extLst>
              <a:ext uri="{FF2B5EF4-FFF2-40B4-BE49-F238E27FC236}">
                <a16:creationId xmlns:a16="http://schemas.microsoft.com/office/drawing/2014/main" xmlns="" id="{8305683C-7EFE-4BA3-9D0B-D4AD1389FA2D}"/>
              </a:ext>
            </a:extLst>
          </p:cNvPr>
          <p:cNvSpPr>
            <a:spLocks/>
          </p:cNvSpPr>
          <p:nvPr/>
        </p:nvSpPr>
        <p:spPr bwMode="auto">
          <a:xfrm>
            <a:off x="2473517" y="1979282"/>
            <a:ext cx="1838005" cy="1037960"/>
          </a:xfrm>
          <a:custGeom>
            <a:avLst/>
            <a:gdLst>
              <a:gd name="connsiteX0" fmla="*/ 1199814 w 2399628"/>
              <a:gd name="connsiteY0" fmla="*/ 0 h 1200552"/>
              <a:gd name="connsiteX1" fmla="*/ 2399628 w 2399628"/>
              <a:gd name="connsiteY1" fmla="*/ 0 h 1200552"/>
              <a:gd name="connsiteX2" fmla="*/ 1199814 w 2399628"/>
              <a:gd name="connsiteY2" fmla="*/ 1199814 h 1200552"/>
              <a:gd name="connsiteX3" fmla="*/ 1199814 w 2399628"/>
              <a:gd name="connsiteY3" fmla="*/ 1200552 h 1200552"/>
              <a:gd name="connsiteX4" fmla="*/ 0 w 2399628"/>
              <a:gd name="connsiteY4" fmla="*/ 1200552 h 1200552"/>
              <a:gd name="connsiteX5" fmla="*/ 1199814 w 2399628"/>
              <a:gd name="connsiteY5" fmla="*/ 0 h 120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628" h="1200552">
                <a:moveTo>
                  <a:pt x="1199814" y="0"/>
                </a:moveTo>
                <a:lnTo>
                  <a:pt x="2399628" y="0"/>
                </a:lnTo>
                <a:cubicBezTo>
                  <a:pt x="2399628" y="662642"/>
                  <a:pt x="1862457" y="1199814"/>
                  <a:pt x="1199814" y="1199814"/>
                </a:cubicBezTo>
                <a:lnTo>
                  <a:pt x="1199814" y="1200552"/>
                </a:lnTo>
                <a:lnTo>
                  <a:pt x="0" y="1200552"/>
                </a:lnTo>
                <a:cubicBezTo>
                  <a:pt x="0" y="537502"/>
                  <a:pt x="537172" y="0"/>
                  <a:pt x="1199814" y="0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xmlns="" id="{4C8202C9-1C72-4AD7-AA92-6F34135BCD8C}"/>
              </a:ext>
            </a:extLst>
          </p:cNvPr>
          <p:cNvSpPr>
            <a:spLocks/>
          </p:cNvSpPr>
          <p:nvPr/>
        </p:nvSpPr>
        <p:spPr bwMode="auto">
          <a:xfrm>
            <a:off x="3392520" y="1979285"/>
            <a:ext cx="919003" cy="1037323"/>
          </a:xfrm>
          <a:custGeom>
            <a:avLst/>
            <a:gdLst>
              <a:gd name="T0" fmla="*/ 3978 w 3978"/>
              <a:gd name="T1" fmla="*/ 0 h 3978"/>
              <a:gd name="T2" fmla="*/ 0 w 3978"/>
              <a:gd name="T3" fmla="*/ 3978 h 3978"/>
              <a:gd name="T4" fmla="*/ 0 w 3978"/>
              <a:gd name="T5" fmla="*/ 0 h 3978"/>
              <a:gd name="T6" fmla="*/ 3978 w 3978"/>
              <a:gd name="T7" fmla="*/ 0 h 3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78" h="3978">
                <a:moveTo>
                  <a:pt x="3978" y="0"/>
                </a:moveTo>
                <a:cubicBezTo>
                  <a:pt x="3978" y="2197"/>
                  <a:pt x="2197" y="3978"/>
                  <a:pt x="0" y="3978"/>
                </a:cubicBezTo>
                <a:lnTo>
                  <a:pt x="0" y="0"/>
                </a:lnTo>
                <a:lnTo>
                  <a:pt x="3978" y="0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r>
              <a:rPr lang="en-US" sz="3600" b="1" dirty="0" smtClean="0"/>
              <a:t> +</a:t>
            </a:r>
            <a:endParaRPr lang="en-US" sz="3600" b="1" dirty="0"/>
          </a:p>
        </p:txBody>
      </p:sp>
      <p:pic>
        <p:nvPicPr>
          <p:cNvPr id="4" name="Graphic 4" descr="Handshake">
            <a:extLst>
              <a:ext uri="{FF2B5EF4-FFF2-40B4-BE49-F238E27FC236}">
                <a16:creationId xmlns:a16="http://schemas.microsoft.com/office/drawing/2014/main" xmlns="" id="{746EA23D-7ECC-422B-804D-A572AFD49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50140" y="2170279"/>
            <a:ext cx="580580" cy="655328"/>
          </a:xfrm>
          <a:prstGeom prst="rect">
            <a:avLst/>
          </a:prstGeom>
        </p:spPr>
      </p:pic>
      <p:sp>
        <p:nvSpPr>
          <p:cNvPr id="5" name="Freeform: Shape 79">
            <a:extLst>
              <a:ext uri="{FF2B5EF4-FFF2-40B4-BE49-F238E27FC236}">
                <a16:creationId xmlns:a16="http://schemas.microsoft.com/office/drawing/2014/main" xmlns="" id="{B625C9EF-664A-46F9-8FBD-336DFB4EE452}"/>
              </a:ext>
            </a:extLst>
          </p:cNvPr>
          <p:cNvSpPr>
            <a:spLocks/>
          </p:cNvSpPr>
          <p:nvPr/>
        </p:nvSpPr>
        <p:spPr bwMode="auto">
          <a:xfrm>
            <a:off x="635512" y="4055840"/>
            <a:ext cx="1838005" cy="1037960"/>
          </a:xfrm>
          <a:custGeom>
            <a:avLst/>
            <a:gdLst>
              <a:gd name="connsiteX0" fmla="*/ 1199814 w 2399628"/>
              <a:gd name="connsiteY0" fmla="*/ 0 h 1200552"/>
              <a:gd name="connsiteX1" fmla="*/ 2399628 w 2399628"/>
              <a:gd name="connsiteY1" fmla="*/ 0 h 1200552"/>
              <a:gd name="connsiteX2" fmla="*/ 1199814 w 2399628"/>
              <a:gd name="connsiteY2" fmla="*/ 1199814 h 1200552"/>
              <a:gd name="connsiteX3" fmla="*/ 1199814 w 2399628"/>
              <a:gd name="connsiteY3" fmla="*/ 1200552 h 1200552"/>
              <a:gd name="connsiteX4" fmla="*/ 0 w 2399628"/>
              <a:gd name="connsiteY4" fmla="*/ 1200552 h 1200552"/>
              <a:gd name="connsiteX5" fmla="*/ 1199814 w 2399628"/>
              <a:gd name="connsiteY5" fmla="*/ 0 h 120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628" h="1200552">
                <a:moveTo>
                  <a:pt x="1199814" y="0"/>
                </a:moveTo>
                <a:lnTo>
                  <a:pt x="2399628" y="0"/>
                </a:lnTo>
                <a:cubicBezTo>
                  <a:pt x="2399628" y="662643"/>
                  <a:pt x="1862457" y="1199814"/>
                  <a:pt x="1199814" y="1199814"/>
                </a:cubicBezTo>
                <a:lnTo>
                  <a:pt x="1199814" y="1200552"/>
                </a:lnTo>
                <a:lnTo>
                  <a:pt x="0" y="1200552"/>
                </a:lnTo>
                <a:cubicBezTo>
                  <a:pt x="0" y="537502"/>
                  <a:pt x="537172" y="0"/>
                  <a:pt x="1199814" y="0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6" name="Freeform: Shape 78">
            <a:extLst>
              <a:ext uri="{FF2B5EF4-FFF2-40B4-BE49-F238E27FC236}">
                <a16:creationId xmlns:a16="http://schemas.microsoft.com/office/drawing/2014/main" xmlns="" id="{22612846-91BC-4EBA-B795-9A7F4127331D}"/>
              </a:ext>
            </a:extLst>
          </p:cNvPr>
          <p:cNvSpPr>
            <a:spLocks/>
          </p:cNvSpPr>
          <p:nvPr/>
        </p:nvSpPr>
        <p:spPr bwMode="auto">
          <a:xfrm>
            <a:off x="1554515" y="3017880"/>
            <a:ext cx="1838005" cy="1037960"/>
          </a:xfrm>
          <a:custGeom>
            <a:avLst/>
            <a:gdLst>
              <a:gd name="connsiteX0" fmla="*/ 1199814 w 2399628"/>
              <a:gd name="connsiteY0" fmla="*/ 0 h 1200552"/>
              <a:gd name="connsiteX1" fmla="*/ 2399628 w 2399628"/>
              <a:gd name="connsiteY1" fmla="*/ 0 h 1200552"/>
              <a:gd name="connsiteX2" fmla="*/ 1199814 w 2399628"/>
              <a:gd name="connsiteY2" fmla="*/ 1199814 h 1200552"/>
              <a:gd name="connsiteX3" fmla="*/ 1199814 w 2399628"/>
              <a:gd name="connsiteY3" fmla="*/ 1200552 h 1200552"/>
              <a:gd name="connsiteX4" fmla="*/ 0 w 2399628"/>
              <a:gd name="connsiteY4" fmla="*/ 1200552 h 1200552"/>
              <a:gd name="connsiteX5" fmla="*/ 1199814 w 2399628"/>
              <a:gd name="connsiteY5" fmla="*/ 0 h 120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628" h="1200552">
                <a:moveTo>
                  <a:pt x="1199814" y="0"/>
                </a:moveTo>
                <a:lnTo>
                  <a:pt x="2399628" y="0"/>
                </a:lnTo>
                <a:cubicBezTo>
                  <a:pt x="2399628" y="662643"/>
                  <a:pt x="1862457" y="1199814"/>
                  <a:pt x="1199814" y="1199814"/>
                </a:cubicBezTo>
                <a:lnTo>
                  <a:pt x="1199814" y="1200552"/>
                </a:lnTo>
                <a:lnTo>
                  <a:pt x="0" y="1200552"/>
                </a:lnTo>
                <a:cubicBezTo>
                  <a:pt x="0" y="537502"/>
                  <a:pt x="537172" y="0"/>
                  <a:pt x="1199814" y="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E5E29F85-646C-4B41-8FDC-3F95533DF97A}"/>
              </a:ext>
            </a:extLst>
          </p:cNvPr>
          <p:cNvSpPr>
            <a:spLocks/>
          </p:cNvSpPr>
          <p:nvPr/>
        </p:nvSpPr>
        <p:spPr bwMode="auto">
          <a:xfrm>
            <a:off x="635513" y="5094442"/>
            <a:ext cx="919003" cy="1037323"/>
          </a:xfrm>
          <a:custGeom>
            <a:avLst/>
            <a:gdLst>
              <a:gd name="T0" fmla="*/ 3978 w 3978"/>
              <a:gd name="T1" fmla="*/ 0 h 3978"/>
              <a:gd name="T2" fmla="*/ 0 w 3978"/>
              <a:gd name="T3" fmla="*/ 3978 h 3978"/>
              <a:gd name="T4" fmla="*/ 0 w 3978"/>
              <a:gd name="T5" fmla="*/ 0 h 3978"/>
              <a:gd name="T6" fmla="*/ 3978 w 3978"/>
              <a:gd name="T7" fmla="*/ 0 h 3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78" h="3978">
                <a:moveTo>
                  <a:pt x="3978" y="0"/>
                </a:moveTo>
                <a:cubicBezTo>
                  <a:pt x="3978" y="2197"/>
                  <a:pt x="2197" y="3978"/>
                  <a:pt x="0" y="3978"/>
                </a:cubicBezTo>
                <a:lnTo>
                  <a:pt x="0" y="0"/>
                </a:lnTo>
                <a:lnTo>
                  <a:pt x="3978" y="0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r>
              <a:rPr lang="en-US" sz="3600" b="1" dirty="0" smtClean="0"/>
              <a:t> +</a:t>
            </a:r>
            <a:endParaRPr lang="en-US" sz="3600" b="1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18435C7C-6BCC-474A-ABB7-75DE7F4C868D}"/>
              </a:ext>
            </a:extLst>
          </p:cNvPr>
          <p:cNvSpPr>
            <a:spLocks/>
          </p:cNvSpPr>
          <p:nvPr/>
        </p:nvSpPr>
        <p:spPr bwMode="auto">
          <a:xfrm>
            <a:off x="1554514" y="4055843"/>
            <a:ext cx="919003" cy="1037323"/>
          </a:xfrm>
          <a:custGeom>
            <a:avLst/>
            <a:gdLst>
              <a:gd name="T0" fmla="*/ 3978 w 3978"/>
              <a:gd name="T1" fmla="*/ 0 h 3978"/>
              <a:gd name="T2" fmla="*/ 0 w 3978"/>
              <a:gd name="T3" fmla="*/ 3978 h 3978"/>
              <a:gd name="T4" fmla="*/ 0 w 3978"/>
              <a:gd name="T5" fmla="*/ 0 h 3978"/>
              <a:gd name="T6" fmla="*/ 3978 w 3978"/>
              <a:gd name="T7" fmla="*/ 0 h 3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78" h="3978">
                <a:moveTo>
                  <a:pt x="3978" y="0"/>
                </a:moveTo>
                <a:cubicBezTo>
                  <a:pt x="3978" y="2197"/>
                  <a:pt x="2197" y="3978"/>
                  <a:pt x="0" y="3978"/>
                </a:cubicBezTo>
                <a:lnTo>
                  <a:pt x="0" y="0"/>
                </a:lnTo>
                <a:lnTo>
                  <a:pt x="3978" y="0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r>
              <a:rPr lang="en-US" sz="3600" b="1" dirty="0" smtClean="0"/>
              <a:t> +</a:t>
            </a:r>
            <a:endParaRPr lang="en-US" sz="3600" b="1" dirty="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40D650E7-2010-44B3-B8B1-94BDD8BB6405}"/>
              </a:ext>
            </a:extLst>
          </p:cNvPr>
          <p:cNvSpPr>
            <a:spLocks/>
          </p:cNvSpPr>
          <p:nvPr/>
        </p:nvSpPr>
        <p:spPr bwMode="auto">
          <a:xfrm>
            <a:off x="2473517" y="3017883"/>
            <a:ext cx="919003" cy="1037323"/>
          </a:xfrm>
          <a:custGeom>
            <a:avLst/>
            <a:gdLst>
              <a:gd name="T0" fmla="*/ 3978 w 3978"/>
              <a:gd name="T1" fmla="*/ 0 h 3978"/>
              <a:gd name="T2" fmla="*/ 0 w 3978"/>
              <a:gd name="T3" fmla="*/ 3978 h 3978"/>
              <a:gd name="T4" fmla="*/ 0 w 3978"/>
              <a:gd name="T5" fmla="*/ 0 h 3978"/>
              <a:gd name="T6" fmla="*/ 3978 w 3978"/>
              <a:gd name="T7" fmla="*/ 0 h 3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78" h="3978">
                <a:moveTo>
                  <a:pt x="3978" y="0"/>
                </a:moveTo>
                <a:cubicBezTo>
                  <a:pt x="3978" y="2197"/>
                  <a:pt x="2197" y="3978"/>
                  <a:pt x="0" y="3978"/>
                </a:cubicBezTo>
                <a:lnTo>
                  <a:pt x="0" y="0"/>
                </a:lnTo>
                <a:lnTo>
                  <a:pt x="3978" y="0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r>
              <a:rPr lang="en-US" sz="3600" b="1" dirty="0" smtClean="0"/>
              <a:t> +</a:t>
            </a:r>
            <a:endParaRPr lang="en-US" sz="3600" b="1" dirty="0"/>
          </a:p>
        </p:txBody>
      </p:sp>
      <p:sp>
        <p:nvSpPr>
          <p:cNvPr id="23" name="TextBox 110">
            <a:extLst>
              <a:ext uri="{FF2B5EF4-FFF2-40B4-BE49-F238E27FC236}">
                <a16:creationId xmlns:a16="http://schemas.microsoft.com/office/drawing/2014/main" xmlns="" id="{AD06AA61-FDEE-41F6-B64E-ED855AA28029}"/>
              </a:ext>
            </a:extLst>
          </p:cNvPr>
          <p:cNvSpPr txBox="1"/>
          <p:nvPr/>
        </p:nvSpPr>
        <p:spPr>
          <a:xfrm>
            <a:off x="1554514" y="5190827"/>
            <a:ext cx="7649855" cy="10618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s-ES" sz="2100" dirty="0" smtClean="0"/>
              <a:t>Programas </a:t>
            </a:r>
            <a:r>
              <a:rPr lang="es-ES" sz="2100" dirty="0"/>
              <a:t>de formación dirigidos a la promoción y prevención en </a:t>
            </a:r>
            <a:r>
              <a:rPr lang="es-ES" sz="2100" dirty="0" smtClean="0"/>
              <a:t>salud.</a:t>
            </a:r>
            <a:endParaRPr lang="es-CO" sz="2100" dirty="0"/>
          </a:p>
          <a:p>
            <a:endParaRPr lang="en-US" sz="2100" b="1" dirty="0">
              <a:solidFill>
                <a:schemeClr val="accent2"/>
              </a:solidFill>
            </a:endParaRPr>
          </a:p>
        </p:txBody>
      </p:sp>
      <p:sp>
        <p:nvSpPr>
          <p:cNvPr id="33" name="TextBox 110">
            <a:extLst>
              <a:ext uri="{FF2B5EF4-FFF2-40B4-BE49-F238E27FC236}">
                <a16:creationId xmlns:a16="http://schemas.microsoft.com/office/drawing/2014/main" xmlns="" id="{AD06AA61-FDEE-41F6-B64E-ED855AA28029}"/>
              </a:ext>
            </a:extLst>
          </p:cNvPr>
          <p:cNvSpPr txBox="1"/>
          <p:nvPr/>
        </p:nvSpPr>
        <p:spPr>
          <a:xfrm>
            <a:off x="2498924" y="4241751"/>
            <a:ext cx="7649855" cy="10618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s-ES" sz="2100" dirty="0" smtClean="0"/>
              <a:t>Programas </a:t>
            </a:r>
            <a:r>
              <a:rPr lang="es-ES" sz="2100" dirty="0"/>
              <a:t>de formación dirigidos a </a:t>
            </a:r>
            <a:r>
              <a:rPr lang="es-ES" sz="2100" dirty="0" smtClean="0"/>
              <a:t>la </a:t>
            </a:r>
            <a:r>
              <a:rPr lang="es-ES" sz="2100" dirty="0"/>
              <a:t>violencia intrafamiliar, riesgos infantiles y juveniles.</a:t>
            </a:r>
            <a:endParaRPr lang="es-CO" sz="2100" dirty="0"/>
          </a:p>
          <a:p>
            <a:endParaRPr lang="en-US" sz="2100" b="1" dirty="0">
              <a:solidFill>
                <a:schemeClr val="accent2"/>
              </a:solidFill>
            </a:endParaRPr>
          </a:p>
        </p:txBody>
      </p:sp>
      <p:sp>
        <p:nvSpPr>
          <p:cNvPr id="34" name="TextBox 110">
            <a:extLst>
              <a:ext uri="{FF2B5EF4-FFF2-40B4-BE49-F238E27FC236}">
                <a16:creationId xmlns:a16="http://schemas.microsoft.com/office/drawing/2014/main" xmlns="" id="{AD06AA61-FDEE-41F6-B64E-ED855AA28029}"/>
              </a:ext>
            </a:extLst>
          </p:cNvPr>
          <p:cNvSpPr txBox="1"/>
          <p:nvPr/>
        </p:nvSpPr>
        <p:spPr>
          <a:xfrm>
            <a:off x="3367112" y="3231774"/>
            <a:ext cx="7649855" cy="10618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s-ES" sz="2100" dirty="0"/>
              <a:t>Fomento de la equidad de género, la inclusión social, el liderazgo comunal, la participación </a:t>
            </a:r>
            <a:r>
              <a:rPr lang="es-ES" sz="2100" dirty="0" smtClean="0"/>
              <a:t>ciudadana.</a:t>
            </a:r>
            <a:endParaRPr lang="es-CO" sz="2100" dirty="0"/>
          </a:p>
          <a:p>
            <a:endParaRPr lang="en-US" sz="2100" b="1" dirty="0">
              <a:solidFill>
                <a:schemeClr val="accent2"/>
              </a:solidFill>
            </a:endParaRPr>
          </a:p>
        </p:txBody>
      </p:sp>
      <p:sp>
        <p:nvSpPr>
          <p:cNvPr id="36" name="TextBox 110">
            <a:extLst>
              <a:ext uri="{FF2B5EF4-FFF2-40B4-BE49-F238E27FC236}">
                <a16:creationId xmlns:a16="http://schemas.microsoft.com/office/drawing/2014/main" xmlns="" id="{AD06AA61-FDEE-41F6-B64E-ED855AA28029}"/>
              </a:ext>
            </a:extLst>
          </p:cNvPr>
          <p:cNvSpPr txBox="1"/>
          <p:nvPr/>
        </p:nvSpPr>
        <p:spPr>
          <a:xfrm>
            <a:off x="4373321" y="1846779"/>
            <a:ext cx="6256579" cy="138499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just"/>
            <a:r>
              <a:rPr lang="es-ES" sz="2100" dirty="0"/>
              <a:t>Fomento </a:t>
            </a:r>
            <a:r>
              <a:rPr lang="es-ES" sz="2100" dirty="0" smtClean="0"/>
              <a:t>por el </a:t>
            </a:r>
            <a:r>
              <a:rPr lang="es-ES" sz="2100" dirty="0"/>
              <a:t>respeto por la diversidad, la convivencia </a:t>
            </a:r>
            <a:r>
              <a:rPr lang="es-ES" sz="2100" dirty="0" smtClean="0"/>
              <a:t>pacífica </a:t>
            </a:r>
            <a:r>
              <a:rPr lang="es-ES" sz="2100" dirty="0"/>
              <a:t>y la ocupación sana del tiempo libre.</a:t>
            </a:r>
          </a:p>
          <a:p>
            <a:endParaRPr lang="en-US" sz="2100" b="1" dirty="0">
              <a:solidFill>
                <a:schemeClr val="accent2"/>
              </a:solidFill>
            </a:endParaRPr>
          </a:p>
        </p:txBody>
      </p:sp>
      <p:sp>
        <p:nvSpPr>
          <p:cNvPr id="37" name="Título 2">
            <a:extLst>
              <a:ext uri="{FF2B5EF4-FFF2-40B4-BE49-F238E27FC236}">
                <a16:creationId xmlns:a16="http://schemas.microsoft.com/office/drawing/2014/main" xmlns="" id="{A7F1AD3D-BBA3-4FF3-86B4-77A879AA0C99}"/>
              </a:ext>
            </a:extLst>
          </p:cNvPr>
          <p:cNvSpPr txBox="1">
            <a:spLocks/>
          </p:cNvSpPr>
          <p:nvPr/>
        </p:nvSpPr>
        <p:spPr>
          <a:xfrm>
            <a:off x="394481" y="641916"/>
            <a:ext cx="10394808" cy="8535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4800" kern="0" dirty="0" smtClean="0">
                <a:solidFill>
                  <a:schemeClr val="tx2">
                    <a:lumMod val="50000"/>
                  </a:schemeClr>
                </a:solidFill>
              </a:rPr>
              <a:t>Acciones </a:t>
            </a:r>
            <a:r>
              <a:rPr lang="es-MX" sz="4800" kern="0" dirty="0">
                <a:solidFill>
                  <a:schemeClr val="tx2">
                    <a:lumMod val="50000"/>
                  </a:schemeClr>
                </a:solidFill>
              </a:rPr>
              <a:t>comunales </a:t>
            </a:r>
            <a:r>
              <a:rPr lang="es-MX" sz="4800" kern="0" dirty="0" smtClean="0">
                <a:solidFill>
                  <a:schemeClr val="tx2">
                    <a:lumMod val="50000"/>
                  </a:schemeClr>
                </a:solidFill>
              </a:rPr>
              <a:t>con </a:t>
            </a:r>
            <a:r>
              <a:rPr lang="es-MX" sz="4800" kern="0" dirty="0">
                <a:solidFill>
                  <a:schemeClr val="tx2">
                    <a:lumMod val="50000"/>
                  </a:schemeClr>
                </a:solidFill>
              </a:rPr>
              <a:t>tejido social</a:t>
            </a:r>
          </a:p>
          <a:p>
            <a:endParaRPr lang="es-MX" sz="4800" kern="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32" y="3223078"/>
            <a:ext cx="654734" cy="73902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6" y="5303580"/>
            <a:ext cx="483710" cy="71833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3" y="4351978"/>
            <a:ext cx="787354" cy="5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77">
            <a:extLst>
              <a:ext uri="{FF2B5EF4-FFF2-40B4-BE49-F238E27FC236}">
                <a16:creationId xmlns:a16="http://schemas.microsoft.com/office/drawing/2014/main" xmlns="" id="{8305683C-7EFE-4BA3-9D0B-D4AD1389FA2D}"/>
              </a:ext>
            </a:extLst>
          </p:cNvPr>
          <p:cNvSpPr>
            <a:spLocks/>
          </p:cNvSpPr>
          <p:nvPr/>
        </p:nvSpPr>
        <p:spPr bwMode="auto">
          <a:xfrm>
            <a:off x="8746558" y="2627443"/>
            <a:ext cx="1838005" cy="1037960"/>
          </a:xfrm>
          <a:custGeom>
            <a:avLst/>
            <a:gdLst>
              <a:gd name="connsiteX0" fmla="*/ 1199814 w 2399628"/>
              <a:gd name="connsiteY0" fmla="*/ 0 h 1200552"/>
              <a:gd name="connsiteX1" fmla="*/ 2399628 w 2399628"/>
              <a:gd name="connsiteY1" fmla="*/ 0 h 1200552"/>
              <a:gd name="connsiteX2" fmla="*/ 1199814 w 2399628"/>
              <a:gd name="connsiteY2" fmla="*/ 1199814 h 1200552"/>
              <a:gd name="connsiteX3" fmla="*/ 1199814 w 2399628"/>
              <a:gd name="connsiteY3" fmla="*/ 1200552 h 1200552"/>
              <a:gd name="connsiteX4" fmla="*/ 0 w 2399628"/>
              <a:gd name="connsiteY4" fmla="*/ 1200552 h 1200552"/>
              <a:gd name="connsiteX5" fmla="*/ 1199814 w 2399628"/>
              <a:gd name="connsiteY5" fmla="*/ 0 h 120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628" h="1200552">
                <a:moveTo>
                  <a:pt x="1199814" y="0"/>
                </a:moveTo>
                <a:lnTo>
                  <a:pt x="2399628" y="0"/>
                </a:lnTo>
                <a:cubicBezTo>
                  <a:pt x="2399628" y="662642"/>
                  <a:pt x="1862457" y="1199814"/>
                  <a:pt x="1199814" y="1199814"/>
                </a:cubicBezTo>
                <a:lnTo>
                  <a:pt x="1199814" y="1200552"/>
                </a:lnTo>
                <a:lnTo>
                  <a:pt x="0" y="1200552"/>
                </a:lnTo>
                <a:cubicBezTo>
                  <a:pt x="0" y="537502"/>
                  <a:pt x="537172" y="0"/>
                  <a:pt x="1199814" y="0"/>
                </a:cubicBezTo>
                <a:close/>
              </a:path>
            </a:pathLst>
          </a:custGeom>
          <a:solidFill>
            <a:srgbClr val="FFBB5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xmlns="" id="{4C8202C9-1C72-4AD7-AA92-6F34135BCD8C}"/>
              </a:ext>
            </a:extLst>
          </p:cNvPr>
          <p:cNvSpPr>
            <a:spLocks/>
          </p:cNvSpPr>
          <p:nvPr/>
        </p:nvSpPr>
        <p:spPr bwMode="auto">
          <a:xfrm>
            <a:off x="9665561" y="2627446"/>
            <a:ext cx="919003" cy="1037323"/>
          </a:xfrm>
          <a:custGeom>
            <a:avLst/>
            <a:gdLst>
              <a:gd name="T0" fmla="*/ 3978 w 3978"/>
              <a:gd name="T1" fmla="*/ 0 h 3978"/>
              <a:gd name="T2" fmla="*/ 0 w 3978"/>
              <a:gd name="T3" fmla="*/ 3978 h 3978"/>
              <a:gd name="T4" fmla="*/ 0 w 3978"/>
              <a:gd name="T5" fmla="*/ 0 h 3978"/>
              <a:gd name="T6" fmla="*/ 3978 w 3978"/>
              <a:gd name="T7" fmla="*/ 0 h 3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78" h="3978">
                <a:moveTo>
                  <a:pt x="3978" y="0"/>
                </a:moveTo>
                <a:cubicBezTo>
                  <a:pt x="3978" y="2197"/>
                  <a:pt x="2197" y="3978"/>
                  <a:pt x="0" y="3978"/>
                </a:cubicBezTo>
                <a:lnTo>
                  <a:pt x="0" y="0"/>
                </a:lnTo>
                <a:lnTo>
                  <a:pt x="3978" y="0"/>
                </a:lnTo>
                <a:close/>
              </a:path>
            </a:pathLst>
          </a:custGeom>
          <a:solidFill>
            <a:srgbClr val="E68E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r>
              <a:rPr lang="en-US" sz="3600" b="1" dirty="0" smtClean="0"/>
              <a:t> +</a:t>
            </a:r>
            <a:endParaRPr lang="en-US" sz="3600" b="1" dirty="0"/>
          </a:p>
        </p:txBody>
      </p:sp>
      <p:sp>
        <p:nvSpPr>
          <p:cNvPr id="5" name="Freeform: Shape 79">
            <a:extLst>
              <a:ext uri="{FF2B5EF4-FFF2-40B4-BE49-F238E27FC236}">
                <a16:creationId xmlns:a16="http://schemas.microsoft.com/office/drawing/2014/main" xmlns="" id="{B625C9EF-664A-46F9-8FBD-336DFB4EE452}"/>
              </a:ext>
            </a:extLst>
          </p:cNvPr>
          <p:cNvSpPr>
            <a:spLocks/>
          </p:cNvSpPr>
          <p:nvPr/>
        </p:nvSpPr>
        <p:spPr bwMode="auto">
          <a:xfrm>
            <a:off x="6908553" y="4704001"/>
            <a:ext cx="1838005" cy="1037960"/>
          </a:xfrm>
          <a:custGeom>
            <a:avLst/>
            <a:gdLst>
              <a:gd name="connsiteX0" fmla="*/ 1199814 w 2399628"/>
              <a:gd name="connsiteY0" fmla="*/ 0 h 1200552"/>
              <a:gd name="connsiteX1" fmla="*/ 2399628 w 2399628"/>
              <a:gd name="connsiteY1" fmla="*/ 0 h 1200552"/>
              <a:gd name="connsiteX2" fmla="*/ 1199814 w 2399628"/>
              <a:gd name="connsiteY2" fmla="*/ 1199814 h 1200552"/>
              <a:gd name="connsiteX3" fmla="*/ 1199814 w 2399628"/>
              <a:gd name="connsiteY3" fmla="*/ 1200552 h 1200552"/>
              <a:gd name="connsiteX4" fmla="*/ 0 w 2399628"/>
              <a:gd name="connsiteY4" fmla="*/ 1200552 h 1200552"/>
              <a:gd name="connsiteX5" fmla="*/ 1199814 w 2399628"/>
              <a:gd name="connsiteY5" fmla="*/ 0 h 120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628" h="1200552">
                <a:moveTo>
                  <a:pt x="1199814" y="0"/>
                </a:moveTo>
                <a:lnTo>
                  <a:pt x="2399628" y="0"/>
                </a:lnTo>
                <a:cubicBezTo>
                  <a:pt x="2399628" y="662643"/>
                  <a:pt x="1862457" y="1199814"/>
                  <a:pt x="1199814" y="1199814"/>
                </a:cubicBezTo>
                <a:lnTo>
                  <a:pt x="1199814" y="1200552"/>
                </a:lnTo>
                <a:lnTo>
                  <a:pt x="0" y="1200552"/>
                </a:lnTo>
                <a:cubicBezTo>
                  <a:pt x="0" y="537502"/>
                  <a:pt x="537172" y="0"/>
                  <a:pt x="1199814" y="0"/>
                </a:cubicBezTo>
                <a:close/>
              </a:path>
            </a:pathLst>
          </a:custGeom>
          <a:solidFill>
            <a:srgbClr val="FFB94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6" name="Freeform: Shape 78">
            <a:extLst>
              <a:ext uri="{FF2B5EF4-FFF2-40B4-BE49-F238E27FC236}">
                <a16:creationId xmlns:a16="http://schemas.microsoft.com/office/drawing/2014/main" xmlns="" id="{22612846-91BC-4EBA-B795-9A7F4127331D}"/>
              </a:ext>
            </a:extLst>
          </p:cNvPr>
          <p:cNvSpPr>
            <a:spLocks/>
          </p:cNvSpPr>
          <p:nvPr/>
        </p:nvSpPr>
        <p:spPr bwMode="auto">
          <a:xfrm>
            <a:off x="7827555" y="3666041"/>
            <a:ext cx="1838005" cy="1037960"/>
          </a:xfrm>
          <a:custGeom>
            <a:avLst/>
            <a:gdLst>
              <a:gd name="connsiteX0" fmla="*/ 1199814 w 2399628"/>
              <a:gd name="connsiteY0" fmla="*/ 0 h 1200552"/>
              <a:gd name="connsiteX1" fmla="*/ 2399628 w 2399628"/>
              <a:gd name="connsiteY1" fmla="*/ 0 h 1200552"/>
              <a:gd name="connsiteX2" fmla="*/ 1199814 w 2399628"/>
              <a:gd name="connsiteY2" fmla="*/ 1199814 h 1200552"/>
              <a:gd name="connsiteX3" fmla="*/ 1199814 w 2399628"/>
              <a:gd name="connsiteY3" fmla="*/ 1200552 h 1200552"/>
              <a:gd name="connsiteX4" fmla="*/ 0 w 2399628"/>
              <a:gd name="connsiteY4" fmla="*/ 1200552 h 1200552"/>
              <a:gd name="connsiteX5" fmla="*/ 1199814 w 2399628"/>
              <a:gd name="connsiteY5" fmla="*/ 0 h 120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628" h="1200552">
                <a:moveTo>
                  <a:pt x="1199814" y="0"/>
                </a:moveTo>
                <a:lnTo>
                  <a:pt x="2399628" y="0"/>
                </a:lnTo>
                <a:cubicBezTo>
                  <a:pt x="2399628" y="662643"/>
                  <a:pt x="1862457" y="1199814"/>
                  <a:pt x="1199814" y="1199814"/>
                </a:cubicBezTo>
                <a:lnTo>
                  <a:pt x="1199814" y="1200552"/>
                </a:lnTo>
                <a:lnTo>
                  <a:pt x="0" y="1200552"/>
                </a:lnTo>
                <a:cubicBezTo>
                  <a:pt x="0" y="537502"/>
                  <a:pt x="537172" y="0"/>
                  <a:pt x="1199814" y="0"/>
                </a:cubicBezTo>
                <a:close/>
              </a:path>
            </a:pathLst>
          </a:custGeom>
          <a:solidFill>
            <a:srgbClr val="FFBB5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18435C7C-6BCC-474A-ABB7-75DE7F4C868D}"/>
              </a:ext>
            </a:extLst>
          </p:cNvPr>
          <p:cNvSpPr>
            <a:spLocks/>
          </p:cNvSpPr>
          <p:nvPr/>
        </p:nvSpPr>
        <p:spPr bwMode="auto">
          <a:xfrm>
            <a:off x="7827555" y="4704004"/>
            <a:ext cx="919003" cy="1037323"/>
          </a:xfrm>
          <a:custGeom>
            <a:avLst/>
            <a:gdLst>
              <a:gd name="T0" fmla="*/ 3978 w 3978"/>
              <a:gd name="T1" fmla="*/ 0 h 3978"/>
              <a:gd name="T2" fmla="*/ 0 w 3978"/>
              <a:gd name="T3" fmla="*/ 3978 h 3978"/>
              <a:gd name="T4" fmla="*/ 0 w 3978"/>
              <a:gd name="T5" fmla="*/ 0 h 3978"/>
              <a:gd name="T6" fmla="*/ 3978 w 3978"/>
              <a:gd name="T7" fmla="*/ 0 h 3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78" h="3978">
                <a:moveTo>
                  <a:pt x="3978" y="0"/>
                </a:moveTo>
                <a:cubicBezTo>
                  <a:pt x="3978" y="2197"/>
                  <a:pt x="2197" y="3978"/>
                  <a:pt x="0" y="3978"/>
                </a:cubicBezTo>
                <a:lnTo>
                  <a:pt x="0" y="0"/>
                </a:lnTo>
                <a:lnTo>
                  <a:pt x="3978" y="0"/>
                </a:lnTo>
                <a:close/>
              </a:path>
            </a:pathLst>
          </a:custGeom>
          <a:solidFill>
            <a:srgbClr val="B06D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r>
              <a:rPr lang="en-US" sz="3600" b="1" dirty="0" smtClean="0"/>
              <a:t> +</a:t>
            </a:r>
            <a:endParaRPr lang="en-US" sz="3600" b="1" dirty="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40D650E7-2010-44B3-B8B1-94BDD8BB6405}"/>
              </a:ext>
            </a:extLst>
          </p:cNvPr>
          <p:cNvSpPr>
            <a:spLocks/>
          </p:cNvSpPr>
          <p:nvPr/>
        </p:nvSpPr>
        <p:spPr bwMode="auto">
          <a:xfrm>
            <a:off x="8746558" y="3666044"/>
            <a:ext cx="919003" cy="1037323"/>
          </a:xfrm>
          <a:custGeom>
            <a:avLst/>
            <a:gdLst>
              <a:gd name="T0" fmla="*/ 3978 w 3978"/>
              <a:gd name="T1" fmla="*/ 0 h 3978"/>
              <a:gd name="T2" fmla="*/ 0 w 3978"/>
              <a:gd name="T3" fmla="*/ 3978 h 3978"/>
              <a:gd name="T4" fmla="*/ 0 w 3978"/>
              <a:gd name="T5" fmla="*/ 0 h 3978"/>
              <a:gd name="T6" fmla="*/ 3978 w 3978"/>
              <a:gd name="T7" fmla="*/ 0 h 3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78" h="3978">
                <a:moveTo>
                  <a:pt x="3978" y="0"/>
                </a:moveTo>
                <a:cubicBezTo>
                  <a:pt x="3978" y="2197"/>
                  <a:pt x="2197" y="3978"/>
                  <a:pt x="0" y="3978"/>
                </a:cubicBezTo>
                <a:lnTo>
                  <a:pt x="0" y="0"/>
                </a:lnTo>
                <a:lnTo>
                  <a:pt x="3978" y="0"/>
                </a:lnTo>
                <a:close/>
              </a:path>
            </a:pathLst>
          </a:custGeom>
          <a:solidFill>
            <a:srgbClr val="E68E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r>
              <a:rPr lang="en-US" sz="3600" b="1" dirty="0" smtClean="0"/>
              <a:t> +</a:t>
            </a:r>
            <a:endParaRPr lang="en-US" sz="3600" b="1" dirty="0"/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xmlns="" id="{A7F1AD3D-BBA3-4FF3-86B4-77A879AA0C99}"/>
              </a:ext>
            </a:extLst>
          </p:cNvPr>
          <p:cNvSpPr txBox="1">
            <a:spLocks/>
          </p:cNvSpPr>
          <p:nvPr/>
        </p:nvSpPr>
        <p:spPr>
          <a:xfrm>
            <a:off x="623444" y="1491177"/>
            <a:ext cx="9374621" cy="8535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4800" kern="0" dirty="0" smtClean="0">
                <a:solidFill>
                  <a:srgbClr val="FF9A05"/>
                </a:solidFill>
              </a:rPr>
              <a:t>Acciones </a:t>
            </a:r>
            <a:r>
              <a:rPr lang="es-MX" sz="4800" kern="0" dirty="0">
                <a:solidFill>
                  <a:srgbClr val="FF9A05"/>
                </a:solidFill>
              </a:rPr>
              <a:t>comunales naranja</a:t>
            </a:r>
          </a:p>
          <a:p>
            <a:endParaRPr lang="es-MX" sz="4800" kern="0" dirty="0" smtClean="0">
              <a:solidFill>
                <a:srgbClr val="FFBB57"/>
              </a:solidFill>
            </a:endParaRPr>
          </a:p>
        </p:txBody>
      </p:sp>
      <p:sp>
        <p:nvSpPr>
          <p:cNvPr id="20" name="TextBox 110">
            <a:extLst>
              <a:ext uri="{FF2B5EF4-FFF2-40B4-BE49-F238E27FC236}">
                <a16:creationId xmlns:a16="http://schemas.microsoft.com/office/drawing/2014/main" xmlns="" id="{AD06AA61-FDEE-41F6-B64E-ED855AA28029}"/>
              </a:ext>
            </a:extLst>
          </p:cNvPr>
          <p:cNvSpPr txBox="1"/>
          <p:nvPr/>
        </p:nvSpPr>
        <p:spPr>
          <a:xfrm>
            <a:off x="727883" y="2937422"/>
            <a:ext cx="7649855" cy="152349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just"/>
            <a:r>
              <a:rPr lang="es-ES" sz="2400" dirty="0"/>
              <a:t>Promoción, implementación y fortalecimiento  de iniciativas de emprendimiento comunitario en áreas de la industria creativa, artística o cultural.</a:t>
            </a:r>
          </a:p>
          <a:p>
            <a:endParaRPr lang="en-US" sz="2100" b="1" dirty="0">
              <a:solidFill>
                <a:schemeClr val="accent2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32" y="4985723"/>
            <a:ext cx="619163" cy="69887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328" y="2923048"/>
            <a:ext cx="539560" cy="60902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41" y="4040964"/>
            <a:ext cx="479732" cy="54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77">
            <a:extLst>
              <a:ext uri="{FF2B5EF4-FFF2-40B4-BE49-F238E27FC236}">
                <a16:creationId xmlns:a16="http://schemas.microsoft.com/office/drawing/2014/main" xmlns="" id="{8305683C-7EFE-4BA3-9D0B-D4AD1389FA2D}"/>
              </a:ext>
            </a:extLst>
          </p:cNvPr>
          <p:cNvSpPr>
            <a:spLocks/>
          </p:cNvSpPr>
          <p:nvPr/>
        </p:nvSpPr>
        <p:spPr bwMode="auto">
          <a:xfrm>
            <a:off x="2154041" y="2584589"/>
            <a:ext cx="1838005" cy="1037960"/>
          </a:xfrm>
          <a:custGeom>
            <a:avLst/>
            <a:gdLst>
              <a:gd name="connsiteX0" fmla="*/ 1199814 w 2399628"/>
              <a:gd name="connsiteY0" fmla="*/ 0 h 1200552"/>
              <a:gd name="connsiteX1" fmla="*/ 2399628 w 2399628"/>
              <a:gd name="connsiteY1" fmla="*/ 0 h 1200552"/>
              <a:gd name="connsiteX2" fmla="*/ 1199814 w 2399628"/>
              <a:gd name="connsiteY2" fmla="*/ 1199814 h 1200552"/>
              <a:gd name="connsiteX3" fmla="*/ 1199814 w 2399628"/>
              <a:gd name="connsiteY3" fmla="*/ 1200552 h 1200552"/>
              <a:gd name="connsiteX4" fmla="*/ 0 w 2399628"/>
              <a:gd name="connsiteY4" fmla="*/ 1200552 h 1200552"/>
              <a:gd name="connsiteX5" fmla="*/ 1199814 w 2399628"/>
              <a:gd name="connsiteY5" fmla="*/ 0 h 120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628" h="1200552">
                <a:moveTo>
                  <a:pt x="1199814" y="0"/>
                </a:moveTo>
                <a:lnTo>
                  <a:pt x="2399628" y="0"/>
                </a:lnTo>
                <a:cubicBezTo>
                  <a:pt x="2399628" y="662642"/>
                  <a:pt x="1862457" y="1199814"/>
                  <a:pt x="1199814" y="1199814"/>
                </a:cubicBezTo>
                <a:lnTo>
                  <a:pt x="1199814" y="1200552"/>
                </a:lnTo>
                <a:lnTo>
                  <a:pt x="0" y="1200552"/>
                </a:lnTo>
                <a:cubicBezTo>
                  <a:pt x="0" y="537502"/>
                  <a:pt x="537172" y="0"/>
                  <a:pt x="1199814" y="0"/>
                </a:cubicBezTo>
                <a:close/>
              </a:path>
            </a:pathLst>
          </a:custGeom>
          <a:solidFill>
            <a:srgbClr val="C2E49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xmlns="" id="{4C8202C9-1C72-4AD7-AA92-6F34135BCD8C}"/>
              </a:ext>
            </a:extLst>
          </p:cNvPr>
          <p:cNvSpPr>
            <a:spLocks/>
          </p:cNvSpPr>
          <p:nvPr/>
        </p:nvSpPr>
        <p:spPr bwMode="auto">
          <a:xfrm>
            <a:off x="3073044" y="2584592"/>
            <a:ext cx="919003" cy="1037323"/>
          </a:xfrm>
          <a:custGeom>
            <a:avLst/>
            <a:gdLst>
              <a:gd name="T0" fmla="*/ 3978 w 3978"/>
              <a:gd name="T1" fmla="*/ 0 h 3978"/>
              <a:gd name="T2" fmla="*/ 0 w 3978"/>
              <a:gd name="T3" fmla="*/ 3978 h 3978"/>
              <a:gd name="T4" fmla="*/ 0 w 3978"/>
              <a:gd name="T5" fmla="*/ 0 h 3978"/>
              <a:gd name="T6" fmla="*/ 3978 w 3978"/>
              <a:gd name="T7" fmla="*/ 0 h 3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78" h="3978">
                <a:moveTo>
                  <a:pt x="3978" y="0"/>
                </a:moveTo>
                <a:cubicBezTo>
                  <a:pt x="3978" y="2197"/>
                  <a:pt x="2197" y="3978"/>
                  <a:pt x="0" y="3978"/>
                </a:cubicBezTo>
                <a:lnTo>
                  <a:pt x="0" y="0"/>
                </a:lnTo>
                <a:lnTo>
                  <a:pt x="3978" y="0"/>
                </a:lnTo>
                <a:close/>
              </a:path>
            </a:pathLst>
          </a:custGeom>
          <a:solidFill>
            <a:srgbClr val="85CA3A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r>
              <a:rPr lang="en-US" sz="3600" b="1" dirty="0" smtClean="0"/>
              <a:t> +</a:t>
            </a:r>
            <a:endParaRPr lang="en-US" sz="3600" b="1" dirty="0"/>
          </a:p>
        </p:txBody>
      </p:sp>
      <p:sp>
        <p:nvSpPr>
          <p:cNvPr id="5" name="Freeform: Shape 79">
            <a:extLst>
              <a:ext uri="{FF2B5EF4-FFF2-40B4-BE49-F238E27FC236}">
                <a16:creationId xmlns:a16="http://schemas.microsoft.com/office/drawing/2014/main" xmlns="" id="{B625C9EF-664A-46F9-8FBD-336DFB4EE452}"/>
              </a:ext>
            </a:extLst>
          </p:cNvPr>
          <p:cNvSpPr>
            <a:spLocks/>
          </p:cNvSpPr>
          <p:nvPr/>
        </p:nvSpPr>
        <p:spPr bwMode="auto">
          <a:xfrm>
            <a:off x="316036" y="4661147"/>
            <a:ext cx="1838005" cy="1037960"/>
          </a:xfrm>
          <a:custGeom>
            <a:avLst/>
            <a:gdLst>
              <a:gd name="connsiteX0" fmla="*/ 1199814 w 2399628"/>
              <a:gd name="connsiteY0" fmla="*/ 0 h 1200552"/>
              <a:gd name="connsiteX1" fmla="*/ 2399628 w 2399628"/>
              <a:gd name="connsiteY1" fmla="*/ 0 h 1200552"/>
              <a:gd name="connsiteX2" fmla="*/ 1199814 w 2399628"/>
              <a:gd name="connsiteY2" fmla="*/ 1199814 h 1200552"/>
              <a:gd name="connsiteX3" fmla="*/ 1199814 w 2399628"/>
              <a:gd name="connsiteY3" fmla="*/ 1200552 h 1200552"/>
              <a:gd name="connsiteX4" fmla="*/ 0 w 2399628"/>
              <a:gd name="connsiteY4" fmla="*/ 1200552 h 1200552"/>
              <a:gd name="connsiteX5" fmla="*/ 1199814 w 2399628"/>
              <a:gd name="connsiteY5" fmla="*/ 0 h 120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628" h="1200552">
                <a:moveTo>
                  <a:pt x="1199814" y="0"/>
                </a:moveTo>
                <a:lnTo>
                  <a:pt x="2399628" y="0"/>
                </a:lnTo>
                <a:cubicBezTo>
                  <a:pt x="2399628" y="662643"/>
                  <a:pt x="1862457" y="1199814"/>
                  <a:pt x="1199814" y="1199814"/>
                </a:cubicBezTo>
                <a:lnTo>
                  <a:pt x="1199814" y="1200552"/>
                </a:lnTo>
                <a:lnTo>
                  <a:pt x="0" y="1200552"/>
                </a:lnTo>
                <a:cubicBezTo>
                  <a:pt x="0" y="537502"/>
                  <a:pt x="537172" y="0"/>
                  <a:pt x="1199814" y="0"/>
                </a:cubicBezTo>
                <a:close/>
              </a:path>
            </a:pathLst>
          </a:custGeom>
          <a:solidFill>
            <a:srgbClr val="B6DF8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6" name="Freeform: Shape 78">
            <a:extLst>
              <a:ext uri="{FF2B5EF4-FFF2-40B4-BE49-F238E27FC236}">
                <a16:creationId xmlns:a16="http://schemas.microsoft.com/office/drawing/2014/main" xmlns="" id="{22612846-91BC-4EBA-B795-9A7F4127331D}"/>
              </a:ext>
            </a:extLst>
          </p:cNvPr>
          <p:cNvSpPr>
            <a:spLocks/>
          </p:cNvSpPr>
          <p:nvPr/>
        </p:nvSpPr>
        <p:spPr bwMode="auto">
          <a:xfrm>
            <a:off x="1235038" y="3623187"/>
            <a:ext cx="1838005" cy="1037960"/>
          </a:xfrm>
          <a:custGeom>
            <a:avLst/>
            <a:gdLst>
              <a:gd name="connsiteX0" fmla="*/ 1199814 w 2399628"/>
              <a:gd name="connsiteY0" fmla="*/ 0 h 1200552"/>
              <a:gd name="connsiteX1" fmla="*/ 2399628 w 2399628"/>
              <a:gd name="connsiteY1" fmla="*/ 0 h 1200552"/>
              <a:gd name="connsiteX2" fmla="*/ 1199814 w 2399628"/>
              <a:gd name="connsiteY2" fmla="*/ 1199814 h 1200552"/>
              <a:gd name="connsiteX3" fmla="*/ 1199814 w 2399628"/>
              <a:gd name="connsiteY3" fmla="*/ 1200552 h 1200552"/>
              <a:gd name="connsiteX4" fmla="*/ 0 w 2399628"/>
              <a:gd name="connsiteY4" fmla="*/ 1200552 h 1200552"/>
              <a:gd name="connsiteX5" fmla="*/ 1199814 w 2399628"/>
              <a:gd name="connsiteY5" fmla="*/ 0 h 120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628" h="1200552">
                <a:moveTo>
                  <a:pt x="1199814" y="0"/>
                </a:moveTo>
                <a:lnTo>
                  <a:pt x="2399628" y="0"/>
                </a:lnTo>
                <a:cubicBezTo>
                  <a:pt x="2399628" y="662643"/>
                  <a:pt x="1862457" y="1199814"/>
                  <a:pt x="1199814" y="1199814"/>
                </a:cubicBezTo>
                <a:lnTo>
                  <a:pt x="1199814" y="1200552"/>
                </a:lnTo>
                <a:lnTo>
                  <a:pt x="0" y="1200552"/>
                </a:lnTo>
                <a:cubicBezTo>
                  <a:pt x="0" y="537502"/>
                  <a:pt x="537172" y="0"/>
                  <a:pt x="1199814" y="0"/>
                </a:cubicBezTo>
                <a:close/>
              </a:path>
            </a:pathLst>
          </a:custGeom>
          <a:solidFill>
            <a:srgbClr val="CEEA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18435C7C-6BCC-474A-ABB7-75DE7F4C868D}"/>
              </a:ext>
            </a:extLst>
          </p:cNvPr>
          <p:cNvSpPr>
            <a:spLocks/>
          </p:cNvSpPr>
          <p:nvPr/>
        </p:nvSpPr>
        <p:spPr bwMode="auto">
          <a:xfrm>
            <a:off x="1235037" y="4661150"/>
            <a:ext cx="919003" cy="1037323"/>
          </a:xfrm>
          <a:custGeom>
            <a:avLst/>
            <a:gdLst>
              <a:gd name="T0" fmla="*/ 3978 w 3978"/>
              <a:gd name="T1" fmla="*/ 0 h 3978"/>
              <a:gd name="T2" fmla="*/ 0 w 3978"/>
              <a:gd name="T3" fmla="*/ 3978 h 3978"/>
              <a:gd name="T4" fmla="*/ 0 w 3978"/>
              <a:gd name="T5" fmla="*/ 0 h 3978"/>
              <a:gd name="T6" fmla="*/ 3978 w 3978"/>
              <a:gd name="T7" fmla="*/ 0 h 3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78" h="3978">
                <a:moveTo>
                  <a:pt x="3978" y="0"/>
                </a:moveTo>
                <a:cubicBezTo>
                  <a:pt x="3978" y="2197"/>
                  <a:pt x="2197" y="3978"/>
                  <a:pt x="0" y="3978"/>
                </a:cubicBezTo>
                <a:lnTo>
                  <a:pt x="0" y="0"/>
                </a:lnTo>
                <a:lnTo>
                  <a:pt x="3978" y="0"/>
                </a:lnTo>
                <a:close/>
              </a:path>
            </a:pathLst>
          </a:custGeom>
          <a:solidFill>
            <a:srgbClr val="85B832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r>
              <a:rPr lang="en-US" sz="3600" b="1" dirty="0" smtClean="0"/>
              <a:t> +</a:t>
            </a:r>
            <a:endParaRPr lang="en-US" sz="3600" b="1" dirty="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40D650E7-2010-44B3-B8B1-94BDD8BB6405}"/>
              </a:ext>
            </a:extLst>
          </p:cNvPr>
          <p:cNvSpPr>
            <a:spLocks/>
          </p:cNvSpPr>
          <p:nvPr/>
        </p:nvSpPr>
        <p:spPr bwMode="auto">
          <a:xfrm>
            <a:off x="2154042" y="3623188"/>
            <a:ext cx="919003" cy="1037323"/>
          </a:xfrm>
          <a:custGeom>
            <a:avLst/>
            <a:gdLst>
              <a:gd name="T0" fmla="*/ 3978 w 3978"/>
              <a:gd name="T1" fmla="*/ 0 h 3978"/>
              <a:gd name="T2" fmla="*/ 0 w 3978"/>
              <a:gd name="T3" fmla="*/ 3978 h 3978"/>
              <a:gd name="T4" fmla="*/ 0 w 3978"/>
              <a:gd name="T5" fmla="*/ 0 h 3978"/>
              <a:gd name="T6" fmla="*/ 3978 w 3978"/>
              <a:gd name="T7" fmla="*/ 0 h 3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78" h="3978">
                <a:moveTo>
                  <a:pt x="3978" y="0"/>
                </a:moveTo>
                <a:cubicBezTo>
                  <a:pt x="3978" y="2197"/>
                  <a:pt x="2197" y="3978"/>
                  <a:pt x="0" y="3978"/>
                </a:cubicBezTo>
                <a:lnTo>
                  <a:pt x="0" y="0"/>
                </a:lnTo>
                <a:lnTo>
                  <a:pt x="3978" y="0"/>
                </a:lnTo>
                <a:close/>
              </a:path>
            </a:pathLst>
          </a:custGeom>
          <a:solidFill>
            <a:srgbClr val="85B83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r>
              <a:rPr lang="en-US" sz="3600" b="1" dirty="0" smtClean="0"/>
              <a:t> +</a:t>
            </a:r>
            <a:endParaRPr lang="en-US" sz="3600" b="1" dirty="0"/>
          </a:p>
        </p:txBody>
      </p:sp>
      <p:sp>
        <p:nvSpPr>
          <p:cNvPr id="33" name="TextBox 110">
            <a:extLst>
              <a:ext uri="{FF2B5EF4-FFF2-40B4-BE49-F238E27FC236}">
                <a16:creationId xmlns:a16="http://schemas.microsoft.com/office/drawing/2014/main" xmlns="" id="{AD06AA61-FDEE-41F6-B64E-ED855AA28029}"/>
              </a:ext>
            </a:extLst>
          </p:cNvPr>
          <p:cNvSpPr txBox="1"/>
          <p:nvPr/>
        </p:nvSpPr>
        <p:spPr>
          <a:xfrm>
            <a:off x="2180199" y="4898913"/>
            <a:ext cx="7649855" cy="10618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s-CO" sz="2100" dirty="0"/>
              <a:t>Separación de residuos sólidos en la fuente y aprovechamiento de los </a:t>
            </a:r>
            <a:r>
              <a:rPr lang="es-CO" sz="2100" dirty="0" smtClean="0"/>
              <a:t>mismos.</a:t>
            </a:r>
            <a:endParaRPr lang="es-CO" sz="2100" dirty="0"/>
          </a:p>
          <a:p>
            <a:endParaRPr lang="en-US" sz="2100" b="1" dirty="0">
              <a:solidFill>
                <a:schemeClr val="accent2"/>
              </a:solidFill>
            </a:endParaRPr>
          </a:p>
        </p:txBody>
      </p:sp>
      <p:sp>
        <p:nvSpPr>
          <p:cNvPr id="34" name="TextBox 110">
            <a:extLst>
              <a:ext uri="{FF2B5EF4-FFF2-40B4-BE49-F238E27FC236}">
                <a16:creationId xmlns:a16="http://schemas.microsoft.com/office/drawing/2014/main" xmlns="" id="{AD06AA61-FDEE-41F6-B64E-ED855AA28029}"/>
              </a:ext>
            </a:extLst>
          </p:cNvPr>
          <p:cNvSpPr txBox="1"/>
          <p:nvPr/>
        </p:nvSpPr>
        <p:spPr>
          <a:xfrm>
            <a:off x="3073043" y="3924848"/>
            <a:ext cx="7649855" cy="73866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s-CO" sz="2100" dirty="0"/>
              <a:t>Preservación y conservación de fuentes hídricas, flora y fauna.</a:t>
            </a:r>
          </a:p>
          <a:p>
            <a:endParaRPr lang="en-US" sz="2100" b="1" dirty="0">
              <a:solidFill>
                <a:schemeClr val="accent2"/>
              </a:solidFill>
            </a:endParaRPr>
          </a:p>
        </p:txBody>
      </p:sp>
      <p:sp>
        <p:nvSpPr>
          <p:cNvPr id="36" name="TextBox 110">
            <a:extLst>
              <a:ext uri="{FF2B5EF4-FFF2-40B4-BE49-F238E27FC236}">
                <a16:creationId xmlns:a16="http://schemas.microsoft.com/office/drawing/2014/main" xmlns="" id="{AD06AA61-FDEE-41F6-B64E-ED855AA28029}"/>
              </a:ext>
            </a:extLst>
          </p:cNvPr>
          <p:cNvSpPr txBox="1"/>
          <p:nvPr/>
        </p:nvSpPr>
        <p:spPr>
          <a:xfrm>
            <a:off x="4033498" y="2630667"/>
            <a:ext cx="7649855" cy="10618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just"/>
            <a:r>
              <a:rPr lang="es-CO" sz="2100" dirty="0"/>
              <a:t>Empradización, siembra de árboles,  jardines y </a:t>
            </a:r>
            <a:endParaRPr lang="es-CO" sz="2100" dirty="0" smtClean="0"/>
          </a:p>
          <a:p>
            <a:pPr lvl="0" algn="just"/>
            <a:r>
              <a:rPr lang="es-CO" sz="2100" dirty="0" smtClean="0"/>
              <a:t>reforestación</a:t>
            </a:r>
            <a:r>
              <a:rPr lang="es-CO" sz="2100" dirty="0"/>
              <a:t>.</a:t>
            </a:r>
          </a:p>
          <a:p>
            <a:endParaRPr lang="en-US" sz="2100" b="1" dirty="0">
              <a:solidFill>
                <a:schemeClr val="accent2"/>
              </a:solidFill>
            </a:endParaRPr>
          </a:p>
        </p:txBody>
      </p:sp>
      <p:sp>
        <p:nvSpPr>
          <p:cNvPr id="37" name="Título 2">
            <a:extLst>
              <a:ext uri="{FF2B5EF4-FFF2-40B4-BE49-F238E27FC236}">
                <a16:creationId xmlns:a16="http://schemas.microsoft.com/office/drawing/2014/main" xmlns="" id="{A7F1AD3D-BBA3-4FF3-86B4-77A879AA0C99}"/>
              </a:ext>
            </a:extLst>
          </p:cNvPr>
          <p:cNvSpPr txBox="1">
            <a:spLocks/>
          </p:cNvSpPr>
          <p:nvPr/>
        </p:nvSpPr>
        <p:spPr>
          <a:xfrm>
            <a:off x="1796632" y="721021"/>
            <a:ext cx="8614868" cy="8535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4800" kern="0" dirty="0" smtClean="0">
                <a:solidFill>
                  <a:srgbClr val="92D050"/>
                </a:solidFill>
              </a:rPr>
              <a:t>Acciones </a:t>
            </a:r>
            <a:r>
              <a:rPr lang="es-MX" sz="4800" kern="0" dirty="0">
                <a:solidFill>
                  <a:srgbClr val="92D050"/>
                </a:solidFill>
              </a:rPr>
              <a:t>comunales Ambientales</a:t>
            </a:r>
          </a:p>
          <a:p>
            <a:endParaRPr lang="es-MX" sz="4800" kern="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7" y="5009882"/>
            <a:ext cx="495001" cy="5587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5" y="3873331"/>
            <a:ext cx="545276" cy="61547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70" y="2844614"/>
            <a:ext cx="517794" cy="6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77">
            <a:extLst>
              <a:ext uri="{FF2B5EF4-FFF2-40B4-BE49-F238E27FC236}">
                <a16:creationId xmlns:a16="http://schemas.microsoft.com/office/drawing/2014/main" xmlns="" id="{8305683C-7EFE-4BA3-9D0B-D4AD1389FA2D}"/>
              </a:ext>
            </a:extLst>
          </p:cNvPr>
          <p:cNvSpPr>
            <a:spLocks/>
          </p:cNvSpPr>
          <p:nvPr/>
        </p:nvSpPr>
        <p:spPr bwMode="auto">
          <a:xfrm>
            <a:off x="8929118" y="2627443"/>
            <a:ext cx="1838005" cy="1037960"/>
          </a:xfrm>
          <a:custGeom>
            <a:avLst/>
            <a:gdLst>
              <a:gd name="connsiteX0" fmla="*/ 1199814 w 2399628"/>
              <a:gd name="connsiteY0" fmla="*/ 0 h 1200552"/>
              <a:gd name="connsiteX1" fmla="*/ 2399628 w 2399628"/>
              <a:gd name="connsiteY1" fmla="*/ 0 h 1200552"/>
              <a:gd name="connsiteX2" fmla="*/ 1199814 w 2399628"/>
              <a:gd name="connsiteY2" fmla="*/ 1199814 h 1200552"/>
              <a:gd name="connsiteX3" fmla="*/ 1199814 w 2399628"/>
              <a:gd name="connsiteY3" fmla="*/ 1200552 h 1200552"/>
              <a:gd name="connsiteX4" fmla="*/ 0 w 2399628"/>
              <a:gd name="connsiteY4" fmla="*/ 1200552 h 1200552"/>
              <a:gd name="connsiteX5" fmla="*/ 1199814 w 2399628"/>
              <a:gd name="connsiteY5" fmla="*/ 0 h 120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628" h="1200552">
                <a:moveTo>
                  <a:pt x="1199814" y="0"/>
                </a:moveTo>
                <a:lnTo>
                  <a:pt x="2399628" y="0"/>
                </a:lnTo>
                <a:cubicBezTo>
                  <a:pt x="2399628" y="662642"/>
                  <a:pt x="1862457" y="1199814"/>
                  <a:pt x="1199814" y="1199814"/>
                </a:cubicBezTo>
                <a:lnTo>
                  <a:pt x="1199814" y="1200552"/>
                </a:lnTo>
                <a:lnTo>
                  <a:pt x="0" y="1200552"/>
                </a:lnTo>
                <a:cubicBezTo>
                  <a:pt x="0" y="537502"/>
                  <a:pt x="537172" y="0"/>
                  <a:pt x="1199814" y="0"/>
                </a:cubicBezTo>
                <a:close/>
              </a:path>
            </a:pathLst>
          </a:custGeom>
          <a:solidFill>
            <a:srgbClr val="FF5D5D">
              <a:alpha val="89804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xmlns="" id="{4C8202C9-1C72-4AD7-AA92-6F34135BCD8C}"/>
              </a:ext>
            </a:extLst>
          </p:cNvPr>
          <p:cNvSpPr>
            <a:spLocks/>
          </p:cNvSpPr>
          <p:nvPr/>
        </p:nvSpPr>
        <p:spPr bwMode="auto">
          <a:xfrm>
            <a:off x="9848121" y="2627446"/>
            <a:ext cx="919003" cy="1037323"/>
          </a:xfrm>
          <a:custGeom>
            <a:avLst/>
            <a:gdLst>
              <a:gd name="T0" fmla="*/ 3978 w 3978"/>
              <a:gd name="T1" fmla="*/ 0 h 3978"/>
              <a:gd name="T2" fmla="*/ 0 w 3978"/>
              <a:gd name="T3" fmla="*/ 3978 h 3978"/>
              <a:gd name="T4" fmla="*/ 0 w 3978"/>
              <a:gd name="T5" fmla="*/ 0 h 3978"/>
              <a:gd name="T6" fmla="*/ 3978 w 3978"/>
              <a:gd name="T7" fmla="*/ 0 h 3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78" h="3978">
                <a:moveTo>
                  <a:pt x="3978" y="0"/>
                </a:moveTo>
                <a:cubicBezTo>
                  <a:pt x="3978" y="2197"/>
                  <a:pt x="2197" y="3978"/>
                  <a:pt x="0" y="3978"/>
                </a:cubicBezTo>
                <a:lnTo>
                  <a:pt x="0" y="0"/>
                </a:lnTo>
                <a:lnTo>
                  <a:pt x="3978" y="0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r>
              <a:rPr lang="en-US" sz="3600" b="1" dirty="0" smtClean="0"/>
              <a:t> +</a:t>
            </a:r>
            <a:endParaRPr lang="en-US" sz="3600" b="1" dirty="0"/>
          </a:p>
        </p:txBody>
      </p:sp>
      <p:sp>
        <p:nvSpPr>
          <p:cNvPr id="5" name="Freeform: Shape 79">
            <a:extLst>
              <a:ext uri="{FF2B5EF4-FFF2-40B4-BE49-F238E27FC236}">
                <a16:creationId xmlns:a16="http://schemas.microsoft.com/office/drawing/2014/main" xmlns="" id="{B625C9EF-664A-46F9-8FBD-336DFB4EE452}"/>
              </a:ext>
            </a:extLst>
          </p:cNvPr>
          <p:cNvSpPr>
            <a:spLocks/>
          </p:cNvSpPr>
          <p:nvPr/>
        </p:nvSpPr>
        <p:spPr bwMode="auto">
          <a:xfrm>
            <a:off x="7091113" y="4704001"/>
            <a:ext cx="1838005" cy="1037960"/>
          </a:xfrm>
          <a:custGeom>
            <a:avLst/>
            <a:gdLst>
              <a:gd name="connsiteX0" fmla="*/ 1199814 w 2399628"/>
              <a:gd name="connsiteY0" fmla="*/ 0 h 1200552"/>
              <a:gd name="connsiteX1" fmla="*/ 2399628 w 2399628"/>
              <a:gd name="connsiteY1" fmla="*/ 0 h 1200552"/>
              <a:gd name="connsiteX2" fmla="*/ 1199814 w 2399628"/>
              <a:gd name="connsiteY2" fmla="*/ 1199814 h 1200552"/>
              <a:gd name="connsiteX3" fmla="*/ 1199814 w 2399628"/>
              <a:gd name="connsiteY3" fmla="*/ 1200552 h 1200552"/>
              <a:gd name="connsiteX4" fmla="*/ 0 w 2399628"/>
              <a:gd name="connsiteY4" fmla="*/ 1200552 h 1200552"/>
              <a:gd name="connsiteX5" fmla="*/ 1199814 w 2399628"/>
              <a:gd name="connsiteY5" fmla="*/ 0 h 120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628" h="1200552">
                <a:moveTo>
                  <a:pt x="1199814" y="0"/>
                </a:moveTo>
                <a:lnTo>
                  <a:pt x="2399628" y="0"/>
                </a:lnTo>
                <a:cubicBezTo>
                  <a:pt x="2399628" y="662643"/>
                  <a:pt x="1862457" y="1199814"/>
                  <a:pt x="1199814" y="1199814"/>
                </a:cubicBezTo>
                <a:lnTo>
                  <a:pt x="1199814" y="1200552"/>
                </a:lnTo>
                <a:lnTo>
                  <a:pt x="0" y="1200552"/>
                </a:lnTo>
                <a:cubicBezTo>
                  <a:pt x="0" y="537502"/>
                  <a:pt x="537172" y="0"/>
                  <a:pt x="1199814" y="0"/>
                </a:cubicBezTo>
                <a:close/>
              </a:path>
            </a:pathLst>
          </a:custGeom>
          <a:solidFill>
            <a:srgbClr val="FF5D5D">
              <a:alpha val="89804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6" name="Freeform: Shape 78">
            <a:extLst>
              <a:ext uri="{FF2B5EF4-FFF2-40B4-BE49-F238E27FC236}">
                <a16:creationId xmlns:a16="http://schemas.microsoft.com/office/drawing/2014/main" xmlns="" id="{22612846-91BC-4EBA-B795-9A7F4127331D}"/>
              </a:ext>
            </a:extLst>
          </p:cNvPr>
          <p:cNvSpPr>
            <a:spLocks/>
          </p:cNvSpPr>
          <p:nvPr/>
        </p:nvSpPr>
        <p:spPr bwMode="auto">
          <a:xfrm>
            <a:off x="8010114" y="3666041"/>
            <a:ext cx="1838005" cy="1037960"/>
          </a:xfrm>
          <a:custGeom>
            <a:avLst/>
            <a:gdLst>
              <a:gd name="connsiteX0" fmla="*/ 1199814 w 2399628"/>
              <a:gd name="connsiteY0" fmla="*/ 0 h 1200552"/>
              <a:gd name="connsiteX1" fmla="*/ 2399628 w 2399628"/>
              <a:gd name="connsiteY1" fmla="*/ 0 h 1200552"/>
              <a:gd name="connsiteX2" fmla="*/ 1199814 w 2399628"/>
              <a:gd name="connsiteY2" fmla="*/ 1199814 h 1200552"/>
              <a:gd name="connsiteX3" fmla="*/ 1199814 w 2399628"/>
              <a:gd name="connsiteY3" fmla="*/ 1200552 h 1200552"/>
              <a:gd name="connsiteX4" fmla="*/ 0 w 2399628"/>
              <a:gd name="connsiteY4" fmla="*/ 1200552 h 1200552"/>
              <a:gd name="connsiteX5" fmla="*/ 1199814 w 2399628"/>
              <a:gd name="connsiteY5" fmla="*/ 0 h 120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9628" h="1200552">
                <a:moveTo>
                  <a:pt x="1199814" y="0"/>
                </a:moveTo>
                <a:lnTo>
                  <a:pt x="2399628" y="0"/>
                </a:lnTo>
                <a:cubicBezTo>
                  <a:pt x="2399628" y="662643"/>
                  <a:pt x="1862457" y="1199814"/>
                  <a:pt x="1199814" y="1199814"/>
                </a:cubicBezTo>
                <a:lnTo>
                  <a:pt x="1199814" y="1200552"/>
                </a:lnTo>
                <a:lnTo>
                  <a:pt x="0" y="1200552"/>
                </a:lnTo>
                <a:cubicBezTo>
                  <a:pt x="0" y="537502"/>
                  <a:pt x="537172" y="0"/>
                  <a:pt x="1199814" y="0"/>
                </a:cubicBezTo>
                <a:close/>
              </a:path>
            </a:pathLst>
          </a:custGeom>
          <a:solidFill>
            <a:srgbClr val="FF4F4F">
              <a:alpha val="89804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18435C7C-6BCC-474A-ABB7-75DE7F4C868D}"/>
              </a:ext>
            </a:extLst>
          </p:cNvPr>
          <p:cNvSpPr>
            <a:spLocks/>
          </p:cNvSpPr>
          <p:nvPr/>
        </p:nvSpPr>
        <p:spPr bwMode="auto">
          <a:xfrm>
            <a:off x="8010115" y="4704004"/>
            <a:ext cx="919003" cy="1037323"/>
          </a:xfrm>
          <a:custGeom>
            <a:avLst/>
            <a:gdLst>
              <a:gd name="T0" fmla="*/ 3978 w 3978"/>
              <a:gd name="T1" fmla="*/ 0 h 3978"/>
              <a:gd name="T2" fmla="*/ 0 w 3978"/>
              <a:gd name="T3" fmla="*/ 3978 h 3978"/>
              <a:gd name="T4" fmla="*/ 0 w 3978"/>
              <a:gd name="T5" fmla="*/ 0 h 3978"/>
              <a:gd name="T6" fmla="*/ 3978 w 3978"/>
              <a:gd name="T7" fmla="*/ 0 h 3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78" h="3978">
                <a:moveTo>
                  <a:pt x="3978" y="0"/>
                </a:moveTo>
                <a:cubicBezTo>
                  <a:pt x="3978" y="2197"/>
                  <a:pt x="2197" y="3978"/>
                  <a:pt x="0" y="3978"/>
                </a:cubicBezTo>
                <a:lnTo>
                  <a:pt x="0" y="0"/>
                </a:lnTo>
                <a:lnTo>
                  <a:pt x="3978" y="0"/>
                </a:lnTo>
                <a:close/>
              </a:path>
            </a:pathLst>
          </a:custGeom>
          <a:solidFill>
            <a:srgbClr val="CC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r>
              <a:rPr lang="en-US" sz="3600" b="1" dirty="0" smtClean="0"/>
              <a:t> +</a:t>
            </a:r>
            <a:endParaRPr lang="en-US" sz="3600" b="1" dirty="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40D650E7-2010-44B3-B8B1-94BDD8BB6405}"/>
              </a:ext>
            </a:extLst>
          </p:cNvPr>
          <p:cNvSpPr>
            <a:spLocks/>
          </p:cNvSpPr>
          <p:nvPr/>
        </p:nvSpPr>
        <p:spPr bwMode="auto">
          <a:xfrm>
            <a:off x="8929118" y="3666044"/>
            <a:ext cx="919003" cy="1037323"/>
          </a:xfrm>
          <a:custGeom>
            <a:avLst/>
            <a:gdLst>
              <a:gd name="T0" fmla="*/ 3978 w 3978"/>
              <a:gd name="T1" fmla="*/ 0 h 3978"/>
              <a:gd name="T2" fmla="*/ 0 w 3978"/>
              <a:gd name="T3" fmla="*/ 3978 h 3978"/>
              <a:gd name="T4" fmla="*/ 0 w 3978"/>
              <a:gd name="T5" fmla="*/ 0 h 3978"/>
              <a:gd name="T6" fmla="*/ 3978 w 3978"/>
              <a:gd name="T7" fmla="*/ 0 h 3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78" h="3978">
                <a:moveTo>
                  <a:pt x="3978" y="0"/>
                </a:moveTo>
                <a:cubicBezTo>
                  <a:pt x="3978" y="2197"/>
                  <a:pt x="2197" y="3978"/>
                  <a:pt x="0" y="3978"/>
                </a:cubicBezTo>
                <a:lnTo>
                  <a:pt x="0" y="0"/>
                </a:lnTo>
                <a:lnTo>
                  <a:pt x="3978" y="0"/>
                </a:lnTo>
                <a:close/>
              </a:path>
            </a:pathLst>
          </a:custGeom>
          <a:solidFill>
            <a:srgbClr val="FF1515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r>
              <a:rPr lang="en-US" sz="3600" b="1" dirty="0" smtClean="0"/>
              <a:t> +</a:t>
            </a:r>
            <a:endParaRPr lang="en-US" sz="3600" b="1" dirty="0"/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xmlns="" id="{A7F1AD3D-BBA3-4FF3-86B4-77A879AA0C99}"/>
              </a:ext>
            </a:extLst>
          </p:cNvPr>
          <p:cNvSpPr txBox="1">
            <a:spLocks/>
          </p:cNvSpPr>
          <p:nvPr/>
        </p:nvSpPr>
        <p:spPr>
          <a:xfrm>
            <a:off x="303967" y="287159"/>
            <a:ext cx="9374621" cy="8535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4800" kern="0" dirty="0" smtClean="0">
                <a:solidFill>
                  <a:srgbClr val="FF5D5D"/>
                </a:solidFill>
              </a:rPr>
              <a:t>Acciones </a:t>
            </a:r>
            <a:r>
              <a:rPr lang="es-MX" sz="4800" kern="0" dirty="0">
                <a:solidFill>
                  <a:srgbClr val="FF5D5D"/>
                </a:solidFill>
              </a:rPr>
              <a:t>comunales </a:t>
            </a:r>
            <a:r>
              <a:rPr lang="es-MX" sz="4800" kern="0" dirty="0" smtClean="0">
                <a:solidFill>
                  <a:srgbClr val="FF5D5D"/>
                </a:solidFill>
              </a:rPr>
              <a:t>para entornos funcionales</a:t>
            </a:r>
            <a:endParaRPr lang="es-MX" sz="4800" kern="0" dirty="0">
              <a:solidFill>
                <a:srgbClr val="FF5D5D"/>
              </a:solidFill>
            </a:endParaRPr>
          </a:p>
          <a:p>
            <a:endParaRPr lang="es-MX" sz="4800" kern="0" dirty="0" smtClean="0">
              <a:solidFill>
                <a:srgbClr val="FFBB57"/>
              </a:solidFill>
            </a:endParaRPr>
          </a:p>
        </p:txBody>
      </p:sp>
      <p:sp>
        <p:nvSpPr>
          <p:cNvPr id="20" name="TextBox 110">
            <a:extLst>
              <a:ext uri="{FF2B5EF4-FFF2-40B4-BE49-F238E27FC236}">
                <a16:creationId xmlns:a16="http://schemas.microsoft.com/office/drawing/2014/main" xmlns="" id="{AD06AA61-FDEE-41F6-B64E-ED855AA28029}"/>
              </a:ext>
            </a:extLst>
          </p:cNvPr>
          <p:cNvSpPr txBox="1"/>
          <p:nvPr/>
        </p:nvSpPr>
        <p:spPr>
          <a:xfrm>
            <a:off x="406649" y="2502841"/>
            <a:ext cx="8522461" cy="170816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just"/>
            <a:r>
              <a:rPr lang="es-CO" sz="2000" dirty="0" smtClean="0"/>
              <a:t>Mejoramiento </a:t>
            </a:r>
            <a:r>
              <a:rPr lang="es-CO" sz="2000" dirty="0"/>
              <a:t>y mantenimiento preventivo  de vías terciarias, espacios públicos urbanos (andenes, parques o alamedas), rurales (caminos reales) equipamientos comunales (salones comunales y polideportivos</a:t>
            </a:r>
            <a:r>
              <a:rPr lang="es-CO" sz="2000" dirty="0" smtClean="0"/>
              <a:t>).</a:t>
            </a:r>
            <a:endParaRPr lang="es-CO" sz="2000" dirty="0"/>
          </a:p>
          <a:p>
            <a:pPr lvl="0" algn="just"/>
            <a:endParaRPr lang="es-ES" sz="2400" dirty="0" smtClean="0">
              <a:solidFill>
                <a:srgbClr val="FF0000"/>
              </a:solidFill>
            </a:endParaRPr>
          </a:p>
          <a:p>
            <a:endParaRPr lang="en-US" sz="2100" b="1" dirty="0">
              <a:solidFill>
                <a:schemeClr val="accent2"/>
              </a:solidFill>
            </a:endParaRPr>
          </a:p>
        </p:txBody>
      </p:sp>
      <p:sp>
        <p:nvSpPr>
          <p:cNvPr id="14" name="TextBox 110">
            <a:extLst>
              <a:ext uri="{FF2B5EF4-FFF2-40B4-BE49-F238E27FC236}">
                <a16:creationId xmlns:a16="http://schemas.microsoft.com/office/drawing/2014/main" xmlns="" id="{AD06AA61-FDEE-41F6-B64E-ED855AA28029}"/>
              </a:ext>
            </a:extLst>
          </p:cNvPr>
          <p:cNvSpPr txBox="1"/>
          <p:nvPr/>
        </p:nvSpPr>
        <p:spPr>
          <a:xfrm>
            <a:off x="303966" y="4183682"/>
            <a:ext cx="7603455" cy="103105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just"/>
            <a:r>
              <a:rPr lang="es-CO" sz="2000" dirty="0" smtClean="0"/>
              <a:t>Mejoramiento </a:t>
            </a:r>
            <a:r>
              <a:rPr lang="es-CO" sz="2000" dirty="0"/>
              <a:t>y embellecimiento de entornos, espacios físicos comunales y </a:t>
            </a:r>
            <a:r>
              <a:rPr lang="es-CO" sz="2000" dirty="0" smtClean="0"/>
              <a:t>fachadas.</a:t>
            </a:r>
            <a:endParaRPr lang="es-ES" sz="2000" dirty="0" smtClean="0"/>
          </a:p>
          <a:p>
            <a:endParaRPr lang="en-US" sz="2100" b="1" dirty="0">
              <a:solidFill>
                <a:schemeClr val="accent2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73" y="2869823"/>
            <a:ext cx="569049" cy="64231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62" y="3563213"/>
            <a:ext cx="851149" cy="960732"/>
          </a:xfrm>
          <a:prstGeom prst="rect">
            <a:avLst/>
          </a:prstGeom>
        </p:spPr>
      </p:pic>
      <p:pic>
        <p:nvPicPr>
          <p:cNvPr id="15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91" y="4676345"/>
            <a:ext cx="851149" cy="9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3227</TotalTime>
  <Words>727</Words>
  <Application>Microsoft Office PowerPoint</Application>
  <PresentationFormat>Personalizado</PresentationFormat>
  <Paragraphs>129</Paragraphs>
  <Slides>13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7" baseType="lpstr">
      <vt:lpstr>Arial</vt:lpstr>
      <vt:lpstr>Arial Black</vt:lpstr>
      <vt:lpstr>Arial Rounded MT Bold</vt:lpstr>
      <vt:lpstr>Calibri</vt:lpstr>
      <vt:lpstr>Calibri Light</vt:lpstr>
      <vt:lpstr>Gill Sans</vt:lpstr>
      <vt:lpstr>Wingdings</vt:lpstr>
      <vt:lpstr>Work Sans</vt:lpstr>
      <vt:lpstr>Work Sans Light</vt:lpstr>
      <vt:lpstr>Work Sans SemiBold</vt:lpstr>
      <vt:lpstr>ヒラギノ角ゴ ProN W3</vt:lpstr>
      <vt:lpstr>Tema de Office</vt:lpstr>
      <vt:lpstr>Presidencia de Colomba</vt:lpstr>
      <vt:lpstr>CorelDRAW</vt:lpstr>
      <vt:lpstr>Presentación de PowerPoint</vt:lpstr>
      <vt:lpstr>Presentación de PowerPoint</vt:lpstr>
      <vt:lpstr>Presentación de PowerPoint</vt:lpstr>
      <vt:lpstr>¿Quiénes pueden participar?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participar en la convocatoria?</vt:lpstr>
      <vt:lpstr>Cronograma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Hugo Pulgarin Osorio</dc:creator>
  <cp:lastModifiedBy>Leidy Viviana Rodriguez Bejarano</cp:lastModifiedBy>
  <cp:revision>318</cp:revision>
  <cp:lastPrinted>2019-04-02T00:11:10Z</cp:lastPrinted>
  <dcterms:created xsi:type="dcterms:W3CDTF">2019-01-23T18:56:32Z</dcterms:created>
  <dcterms:modified xsi:type="dcterms:W3CDTF">2019-04-02T18:03:51Z</dcterms:modified>
</cp:coreProperties>
</file>